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312" r:id="rId3"/>
    <p:sldId id="313" r:id="rId4"/>
    <p:sldId id="314" r:id="rId5"/>
    <p:sldId id="315" r:id="rId6"/>
    <p:sldId id="316" r:id="rId7"/>
    <p:sldId id="257" r:id="rId8"/>
    <p:sldId id="311" r:id="rId9"/>
    <p:sldId id="320" r:id="rId10"/>
    <p:sldId id="258" r:id="rId11"/>
    <p:sldId id="259" r:id="rId12"/>
    <p:sldId id="262" r:id="rId13"/>
    <p:sldId id="260" r:id="rId14"/>
    <p:sldId id="309" r:id="rId15"/>
    <p:sldId id="317"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310" r:id="rId33"/>
    <p:sldId id="321" r:id="rId34"/>
    <p:sldId id="319" r:id="rId35"/>
  </p:sldIdLst>
  <p:sldSz cx="18288000" cy="10287000"/>
  <p:notesSz cx="6858000" cy="9144000"/>
  <p:embeddedFontLst>
    <p:embeddedFont>
      <p:font typeface="Calibri (MS) Bold" panose="020B0604020202020204" charset="0"/>
      <p:regular r:id="rId36"/>
    </p:embeddedFont>
    <p:embeddedFont>
      <p:font typeface="Calibri (MS) Bold Italics"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sv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3.png"/><Relationship Id="rId9" Type="http://schemas.openxmlformats.org/officeDocument/2006/relationships/image" Target="../media/image16.jpe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7.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4830252" y="656585"/>
            <a:ext cx="12429048" cy="1216416"/>
            <a:chOff x="0" y="0"/>
            <a:chExt cx="16572064" cy="1621888"/>
          </a:xfrm>
        </p:grpSpPr>
        <p:sp>
          <p:nvSpPr>
            <p:cNvPr id="10" name="Freeform 10"/>
            <p:cNvSpPr/>
            <p:nvPr/>
          </p:nvSpPr>
          <p:spPr>
            <a:xfrm>
              <a:off x="0" y="53797"/>
              <a:ext cx="1568091" cy="1568091"/>
            </a:xfrm>
            <a:custGeom>
              <a:avLst/>
              <a:gdLst/>
              <a:ahLst/>
              <a:cxnLst/>
              <a:rect l="l" t="t" r="r" b="b"/>
              <a:pathLst>
                <a:path w="1568091" h="1568091">
                  <a:moveTo>
                    <a:pt x="0" y="0"/>
                  </a:moveTo>
                  <a:lnTo>
                    <a:pt x="1568091" y="0"/>
                  </a:lnTo>
                  <a:lnTo>
                    <a:pt x="1568091" y="1568091"/>
                  </a:lnTo>
                  <a:lnTo>
                    <a:pt x="0" y="1568091"/>
                  </a:lnTo>
                  <a:lnTo>
                    <a:pt x="0" y="0"/>
                  </a:lnTo>
                  <a:close/>
                </a:path>
              </a:pathLst>
            </a:custGeom>
            <a:blipFill>
              <a:blip r:embed="rId4"/>
              <a:stretch>
                <a:fillRect/>
              </a:stretch>
            </a:blipFill>
          </p:spPr>
        </p:sp>
        <p:sp>
          <p:nvSpPr>
            <p:cNvPr id="11" name="TextBox 11"/>
            <p:cNvSpPr txBox="1"/>
            <p:nvPr/>
          </p:nvSpPr>
          <p:spPr>
            <a:xfrm>
              <a:off x="2551371" y="-123825"/>
              <a:ext cx="14020693" cy="732026"/>
            </a:xfrm>
            <a:prstGeom prst="rect">
              <a:avLst/>
            </a:prstGeom>
          </p:spPr>
          <p:txBody>
            <a:bodyPr lIns="0" tIns="0" rIns="0" bIns="0" rtlCol="0" anchor="t">
              <a:spAutoFit/>
            </a:bodyPr>
            <a:lstStyle/>
            <a:p>
              <a:pPr marL="0" lvl="0" indent="0" algn="l">
                <a:lnSpc>
                  <a:spcPts val="4257"/>
                </a:lnSpc>
                <a:spcBef>
                  <a:spcPct val="0"/>
                </a:spcBef>
              </a:pPr>
              <a:r>
                <a:rPr lang="en-US" sz="3041" b="1">
                  <a:solidFill>
                    <a:srgbClr val="705C40"/>
                  </a:solidFill>
                  <a:latin typeface="Calibri (MS) Bold"/>
                  <a:ea typeface="Calibri (MS) Bold"/>
                  <a:cs typeface="Calibri (MS) Bold"/>
                  <a:sym typeface="Calibri (MS) Bold"/>
                </a:rPr>
                <a:t>JEHOSHUA ACADEMY OF MARIKINA</a:t>
              </a:r>
            </a:p>
          </p:txBody>
        </p:sp>
        <p:sp>
          <p:nvSpPr>
            <p:cNvPr id="12" name="TextBox 12"/>
            <p:cNvSpPr txBox="1"/>
            <p:nvPr/>
          </p:nvSpPr>
          <p:spPr>
            <a:xfrm>
              <a:off x="1821276" y="752118"/>
              <a:ext cx="2552593" cy="732026"/>
            </a:xfrm>
            <a:prstGeom prst="rect">
              <a:avLst/>
            </a:prstGeom>
          </p:spPr>
          <p:txBody>
            <a:bodyPr lIns="0" tIns="0" rIns="0" bIns="0" rtlCol="0" anchor="t">
              <a:spAutoFit/>
            </a:bodyPr>
            <a:lstStyle/>
            <a:p>
              <a:pPr algn="l">
                <a:lnSpc>
                  <a:spcPts val="4257"/>
                </a:lnSpc>
              </a:pPr>
              <a:r>
                <a:rPr lang="en-US" sz="3041" b="1">
                  <a:solidFill>
                    <a:srgbClr val="705C40"/>
                  </a:solidFill>
                  <a:latin typeface="Calibri (MS) Bold"/>
                  <a:ea typeface="Calibri (MS) Bold"/>
                  <a:cs typeface="Calibri (MS) Bold"/>
                  <a:sym typeface="Calibri (MS) Bold"/>
                </a:rPr>
                <a:t>Integrated</a:t>
              </a:r>
            </a:p>
          </p:txBody>
        </p:sp>
        <p:sp>
          <p:nvSpPr>
            <p:cNvPr id="13" name="TextBox 13"/>
            <p:cNvSpPr txBox="1"/>
            <p:nvPr/>
          </p:nvSpPr>
          <p:spPr>
            <a:xfrm>
              <a:off x="4064314" y="752118"/>
              <a:ext cx="3672832" cy="732026"/>
            </a:xfrm>
            <a:prstGeom prst="rect">
              <a:avLst/>
            </a:prstGeom>
          </p:spPr>
          <p:txBody>
            <a:bodyPr lIns="0" tIns="0" rIns="0" bIns="0" rtlCol="0" anchor="t">
              <a:spAutoFit/>
            </a:bodyPr>
            <a:lstStyle/>
            <a:p>
              <a:pPr marL="656619" lvl="1" indent="-328309" algn="l">
                <a:lnSpc>
                  <a:spcPts val="4257"/>
                </a:lnSpc>
                <a:buFont typeface="Arial"/>
                <a:buChar char="•"/>
              </a:pPr>
              <a:r>
                <a:rPr lang="en-US" sz="3041" b="1">
                  <a:solidFill>
                    <a:srgbClr val="705C40"/>
                  </a:solidFill>
                  <a:latin typeface="Calibri (MS) Bold"/>
                  <a:ea typeface="Calibri (MS) Bold"/>
                  <a:cs typeface="Calibri (MS) Bold"/>
                  <a:sym typeface="Calibri (MS) Bold"/>
                </a:rPr>
                <a:t>Responsive</a:t>
              </a:r>
            </a:p>
          </p:txBody>
        </p:sp>
        <p:sp>
          <p:nvSpPr>
            <p:cNvPr id="14" name="TextBox 14"/>
            <p:cNvSpPr txBox="1"/>
            <p:nvPr/>
          </p:nvSpPr>
          <p:spPr>
            <a:xfrm>
              <a:off x="7063617" y="752118"/>
              <a:ext cx="3672832" cy="732026"/>
            </a:xfrm>
            <a:prstGeom prst="rect">
              <a:avLst/>
            </a:prstGeom>
          </p:spPr>
          <p:txBody>
            <a:bodyPr lIns="0" tIns="0" rIns="0" bIns="0" rtlCol="0" anchor="t">
              <a:spAutoFit/>
            </a:bodyPr>
            <a:lstStyle/>
            <a:p>
              <a:pPr marL="656619" lvl="1" indent="-328309" algn="l">
                <a:lnSpc>
                  <a:spcPts val="4257"/>
                </a:lnSpc>
                <a:buFont typeface="Arial"/>
                <a:buChar char="•"/>
              </a:pPr>
              <a:r>
                <a:rPr lang="en-US" sz="3041" b="1">
                  <a:solidFill>
                    <a:srgbClr val="705C40"/>
                  </a:solidFill>
                  <a:latin typeface="Calibri (MS) Bold"/>
                  <a:ea typeface="Calibri (MS) Bold"/>
                  <a:cs typeface="Calibri (MS) Bold"/>
                  <a:sym typeface="Calibri (MS) Bold"/>
                </a:rPr>
                <a:t>Sustainable</a:t>
              </a:r>
            </a:p>
          </p:txBody>
        </p:sp>
      </p:grpSp>
      <p:sp>
        <p:nvSpPr>
          <p:cNvPr id="17" name="TextBox 17"/>
          <p:cNvSpPr txBox="1"/>
          <p:nvPr/>
        </p:nvSpPr>
        <p:spPr>
          <a:xfrm>
            <a:off x="1379800" y="3250589"/>
            <a:ext cx="15735755" cy="4247317"/>
          </a:xfrm>
          <a:prstGeom prst="rect">
            <a:avLst/>
          </a:prstGeom>
        </p:spPr>
        <p:txBody>
          <a:bodyPr wrap="square" lIns="0" tIns="0" rIns="0" bIns="0" rtlCol="0" anchor="t">
            <a:spAutoFit/>
          </a:bodyPr>
          <a:lstStyle/>
          <a:p>
            <a:pPr marL="0" lvl="0" indent="0" algn="ctr"/>
            <a:r>
              <a:rPr lang="en-US" sz="13800" b="1" dirty="0">
                <a:solidFill>
                  <a:srgbClr val="000000"/>
                </a:solidFill>
                <a:latin typeface="Calibri (MS) Bold"/>
                <a:ea typeface="Calibri (MS) Bold"/>
                <a:cs typeface="Calibri (MS) Bold"/>
                <a:sym typeface="Calibri (MS) Bold"/>
              </a:rPr>
              <a:t>WELCOME TO OUR </a:t>
            </a:r>
          </a:p>
          <a:p>
            <a:pPr marL="0" lvl="0" indent="0" algn="ctr"/>
            <a:r>
              <a:rPr lang="en-US" sz="13800" b="1" dirty="0">
                <a:solidFill>
                  <a:srgbClr val="000000"/>
                </a:solidFill>
                <a:latin typeface="Calibri (MS) Bold"/>
                <a:ea typeface="Calibri (MS) Bold"/>
                <a:cs typeface="Calibri (MS) Bold"/>
                <a:sym typeface="Calibri (MS) Bold"/>
              </a:rPr>
              <a:t>TLE </a:t>
            </a:r>
            <a:r>
              <a:rPr lang="en-US" sz="13800" b="1" u="none" strike="noStrike" dirty="0">
                <a:solidFill>
                  <a:srgbClr val="000000"/>
                </a:solidFill>
                <a:latin typeface="Calibri (MS) Bold"/>
                <a:ea typeface="Calibri (MS) Bold"/>
                <a:cs typeface="Calibri (MS) Bold"/>
                <a:sym typeface="Calibri (MS) Bold"/>
              </a:rPr>
              <a:t>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TextBox 10"/>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1" name="TextBox 11"/>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2" name="TextBox 12"/>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3" name="TextBox 13"/>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
        <p:nvSpPr>
          <p:cNvPr id="15" name="TextBox 15"/>
          <p:cNvSpPr txBox="1"/>
          <p:nvPr/>
        </p:nvSpPr>
        <p:spPr>
          <a:xfrm>
            <a:off x="1794996" y="2661613"/>
            <a:ext cx="14868948" cy="5310172"/>
          </a:xfrm>
          <a:prstGeom prst="rect">
            <a:avLst/>
          </a:prstGeom>
        </p:spPr>
        <p:txBody>
          <a:bodyPr lIns="0" tIns="0" rIns="0" bIns="0" rtlCol="0" anchor="t">
            <a:spAutoFit/>
          </a:bodyPr>
          <a:lstStyle/>
          <a:p>
            <a:pPr marL="0" lvl="0" indent="0" algn="just">
              <a:lnSpc>
                <a:spcPts val="8061"/>
              </a:lnSpc>
            </a:pPr>
            <a:r>
              <a:rPr lang="en-US" sz="8061" b="1" i="1" u="none" strike="noStrike" dirty="0">
                <a:solidFill>
                  <a:srgbClr val="1800AD"/>
                </a:solidFill>
                <a:latin typeface="Calibri (MS) Bold Italics"/>
                <a:ea typeface="Calibri (MS) Bold Italics"/>
                <a:cs typeface="Calibri (MS) Bold Italics"/>
                <a:sym typeface="Calibri (MS) Bold Italics"/>
              </a:rPr>
              <a:t>Cosmetology, also known as Beauty Care,</a:t>
            </a:r>
            <a:r>
              <a:rPr lang="en-US" sz="8061" b="1" u="none" strike="noStrike" dirty="0">
                <a:solidFill>
                  <a:srgbClr val="000000"/>
                </a:solidFill>
                <a:latin typeface="Calibri (MS) Bold"/>
                <a:ea typeface="Calibri (MS) Bold"/>
                <a:cs typeface="Calibri (MS) Bold"/>
                <a:sym typeface="Calibri (MS) Bold"/>
              </a:rPr>
              <a:t> is all about the enhancement of appearance. It includes nail care, skincare and hair care.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TextBox 10"/>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1" name="TextBox 11"/>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2" name="TextBox 12"/>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3" name="TextBox 13"/>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
        <p:nvSpPr>
          <p:cNvPr id="15" name="TextBox 15"/>
          <p:cNvSpPr txBox="1"/>
          <p:nvPr/>
        </p:nvSpPr>
        <p:spPr>
          <a:xfrm>
            <a:off x="1709526" y="2458281"/>
            <a:ext cx="14868948" cy="6329347"/>
          </a:xfrm>
          <a:prstGeom prst="rect">
            <a:avLst/>
          </a:prstGeom>
        </p:spPr>
        <p:txBody>
          <a:bodyPr lIns="0" tIns="0" rIns="0" bIns="0" rtlCol="0" anchor="t">
            <a:spAutoFit/>
          </a:bodyPr>
          <a:lstStyle/>
          <a:p>
            <a:pPr marL="0" lvl="0" indent="0" algn="just">
              <a:lnSpc>
                <a:spcPts val="8061"/>
              </a:lnSpc>
            </a:pPr>
            <a:r>
              <a:rPr lang="en-US" sz="8061" b="1" i="1">
                <a:solidFill>
                  <a:srgbClr val="070495"/>
                </a:solidFill>
                <a:latin typeface="Calibri (MS) Bold Italics"/>
                <a:ea typeface="Calibri (MS) Bold Italics"/>
                <a:cs typeface="Calibri (MS) Bold Italics"/>
                <a:sym typeface="Calibri (MS) Bold Italics"/>
              </a:rPr>
              <a:t>W</a:t>
            </a:r>
            <a:r>
              <a:rPr lang="en-US" sz="8061" b="1" i="1" u="none" strike="noStrike">
                <a:solidFill>
                  <a:srgbClr val="070495"/>
                </a:solidFill>
                <a:latin typeface="Calibri (MS) Bold Italics"/>
                <a:ea typeface="Calibri (MS) Bold Italics"/>
                <a:cs typeface="Calibri (MS) Bold Italics"/>
                <a:sym typeface="Calibri (MS) Bold Italics"/>
              </a:rPr>
              <a:t>ellness</a:t>
            </a:r>
            <a:r>
              <a:rPr lang="en-US" sz="8061" b="1" u="none" strike="noStrike">
                <a:solidFill>
                  <a:srgbClr val="000000"/>
                </a:solidFill>
                <a:latin typeface="Calibri (MS) Bold"/>
                <a:ea typeface="Calibri (MS) Bold"/>
                <a:cs typeface="Calibri (MS) Bold"/>
                <a:sym typeface="Calibri (MS) Bold"/>
              </a:rPr>
              <a:t> means achieving good health through a well-balanced condition of body and mind which enables the person to perform all his/her life’s role and functions normally.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TextBox 10"/>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1" name="TextBox 11"/>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2" name="TextBox 12"/>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3" name="TextBox 13"/>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
        <p:nvSpPr>
          <p:cNvPr id="15" name="TextBox 15"/>
          <p:cNvSpPr txBox="1"/>
          <p:nvPr/>
        </p:nvSpPr>
        <p:spPr>
          <a:xfrm>
            <a:off x="2099200" y="2077414"/>
            <a:ext cx="14089600" cy="7180886"/>
          </a:xfrm>
          <a:prstGeom prst="rect">
            <a:avLst/>
          </a:prstGeom>
        </p:spPr>
        <p:txBody>
          <a:bodyPr lIns="0" tIns="0" rIns="0" bIns="0" rtlCol="0" anchor="t">
            <a:spAutoFit/>
          </a:bodyPr>
          <a:lstStyle/>
          <a:p>
            <a:pPr algn="just">
              <a:lnSpc>
                <a:spcPts val="6362"/>
              </a:lnSpc>
            </a:pPr>
            <a:r>
              <a:rPr lang="en-US" sz="6362" b="1" i="1">
                <a:solidFill>
                  <a:srgbClr val="070495"/>
                </a:solidFill>
                <a:latin typeface="Calibri (MS) Bold Italics"/>
                <a:ea typeface="Calibri (MS) Bold Italics"/>
                <a:cs typeface="Calibri (MS) Bold Italics"/>
                <a:sym typeface="Calibri (MS) Bold Italics"/>
              </a:rPr>
              <a:t>“Wellness, or being well</a:t>
            </a:r>
            <a:r>
              <a:rPr lang="en-US" sz="6362" b="1">
                <a:solidFill>
                  <a:srgbClr val="000000"/>
                </a:solidFill>
                <a:latin typeface="Calibri (MS) Bold"/>
                <a:ea typeface="Calibri (MS) Bold"/>
                <a:cs typeface="Calibri (MS) Bold"/>
                <a:sym typeface="Calibri (MS) Bold"/>
              </a:rPr>
              <a:t> must be more than just staying alive, instead we must live every moment of our lives fully by looking and feeling great by applying sensory awareness within ourselves to measure our capacity to live.”</a:t>
            </a:r>
          </a:p>
          <a:p>
            <a:pPr algn="just">
              <a:lnSpc>
                <a:spcPts val="6362"/>
              </a:lnSpc>
            </a:pPr>
            <a:endParaRPr lang="en-US" sz="6362" b="1">
              <a:solidFill>
                <a:srgbClr val="000000"/>
              </a:solidFill>
              <a:latin typeface="Calibri (MS) Bold"/>
              <a:ea typeface="Calibri (MS) Bold"/>
              <a:cs typeface="Calibri (MS) Bold"/>
              <a:sym typeface="Calibri (MS) Bold"/>
            </a:endParaRPr>
          </a:p>
          <a:p>
            <a:pPr algn="just">
              <a:lnSpc>
                <a:spcPts val="5562"/>
              </a:lnSpc>
            </a:pPr>
            <a:r>
              <a:rPr lang="en-US" sz="5562" b="1">
                <a:solidFill>
                  <a:srgbClr val="000000"/>
                </a:solidFill>
                <a:latin typeface="Calibri (MS) Bold"/>
                <a:ea typeface="Calibri (MS) Bold"/>
                <a:cs typeface="Calibri (MS) Bold"/>
                <a:sym typeface="Calibri (MS) Bold"/>
              </a:rPr>
              <a:t>-Judith Jackson, in her book entitled “The Magic of Well-Being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TextBox 10"/>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1" name="TextBox 11"/>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2" name="TextBox 12"/>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3" name="TextBox 13"/>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
        <p:nvSpPr>
          <p:cNvPr id="15" name="TextBox 15"/>
          <p:cNvSpPr txBox="1"/>
          <p:nvPr/>
        </p:nvSpPr>
        <p:spPr>
          <a:xfrm>
            <a:off x="1647533" y="2748680"/>
            <a:ext cx="14868948" cy="4570394"/>
          </a:xfrm>
          <a:prstGeom prst="rect">
            <a:avLst/>
          </a:prstGeom>
        </p:spPr>
        <p:txBody>
          <a:bodyPr lIns="0" tIns="0" rIns="0" bIns="0" rtlCol="0" anchor="t">
            <a:spAutoFit/>
          </a:bodyPr>
          <a:lstStyle/>
          <a:p>
            <a:pPr algn="ctr">
              <a:lnSpc>
                <a:spcPts val="8561"/>
              </a:lnSpc>
            </a:pPr>
            <a:r>
              <a:rPr lang="en-US" sz="8561" b="1" i="1" dirty="0">
                <a:solidFill>
                  <a:srgbClr val="000000"/>
                </a:solidFill>
                <a:latin typeface="Calibri (MS) Bold Italics"/>
                <a:ea typeface="Calibri (MS) Bold Italics"/>
                <a:cs typeface="Calibri (MS) Bold Italics"/>
                <a:sym typeface="Calibri (MS) Bold Italics"/>
              </a:rPr>
              <a:t>“Beauty is in the eye of the beholder.”</a:t>
            </a:r>
          </a:p>
          <a:p>
            <a:pPr algn="ctr">
              <a:lnSpc>
                <a:spcPts val="8561"/>
              </a:lnSpc>
            </a:pPr>
            <a:endParaRPr lang="en-US" sz="8561" b="1" i="1" dirty="0">
              <a:solidFill>
                <a:srgbClr val="000000"/>
              </a:solidFill>
              <a:latin typeface="Calibri (MS) Bold Italics"/>
              <a:ea typeface="Calibri (MS) Bold Italics"/>
              <a:cs typeface="Calibri (MS) Bold Italics"/>
              <a:sym typeface="Calibri (MS) Bold Italics"/>
            </a:endParaRPr>
          </a:p>
          <a:p>
            <a:pPr marL="0" lvl="0" indent="0" algn="ctr">
              <a:lnSpc>
                <a:spcPts val="8561"/>
              </a:lnSpc>
            </a:pPr>
            <a:r>
              <a:rPr lang="en-US" sz="8561" b="1" dirty="0">
                <a:solidFill>
                  <a:srgbClr val="000000"/>
                </a:solidFill>
                <a:latin typeface="Calibri (MS) Bold"/>
                <a:ea typeface="Calibri (MS) Bold"/>
                <a:cs typeface="Calibri (MS) Bold"/>
                <a:sym typeface="Calibri (MS) Bold"/>
              </a:rPr>
              <a:t>-Molly </a:t>
            </a:r>
            <a:r>
              <a:rPr lang="en-US" sz="8561" b="1" dirty="0" err="1">
                <a:solidFill>
                  <a:srgbClr val="000000"/>
                </a:solidFill>
                <a:latin typeface="Calibri (MS) Bold"/>
                <a:ea typeface="Calibri (MS) Bold"/>
                <a:cs typeface="Calibri (MS) Bold"/>
                <a:sym typeface="Calibri (MS) Bold"/>
              </a:rPr>
              <a:t>Bawn</a:t>
            </a:r>
            <a:endParaRPr lang="en-US" sz="8561" b="1" dirty="0">
              <a:solidFill>
                <a:srgbClr val="000000"/>
              </a:solidFill>
              <a:latin typeface="Calibri (MS) Bold"/>
              <a:ea typeface="Calibri (MS) Bold"/>
              <a:cs typeface="Calibri (MS) Bold"/>
              <a:sym typeface="Calibri (M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TextBox 10"/>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1" name="TextBox 11"/>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2" name="TextBox 12"/>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3" name="TextBox 13"/>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pic>
        <p:nvPicPr>
          <p:cNvPr id="1028" name="Picture 4" descr="LOOK: Xander Ford buffs up for 2018, netizens poke fun at his 'foundation'  : r/Philippin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4713" y="1911265"/>
            <a:ext cx="6768881" cy="63669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6"/>
          <a:stretch>
            <a:fillRect/>
          </a:stretch>
        </p:blipFill>
        <p:spPr>
          <a:xfrm>
            <a:off x="8313504" y="1908579"/>
            <a:ext cx="8462069" cy="6352348"/>
          </a:xfrm>
          <a:prstGeom prst="rect">
            <a:avLst/>
          </a:prstGeom>
        </p:spPr>
      </p:pic>
    </p:spTree>
    <p:extLst>
      <p:ext uri="{BB962C8B-B14F-4D97-AF65-F5344CB8AC3E}">
        <p14:creationId xmlns:p14="http://schemas.microsoft.com/office/powerpoint/2010/main" val="412187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TextBox 10"/>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1" name="TextBox 11"/>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2" name="TextBox 12"/>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3" name="TextBox 13"/>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
        <p:nvSpPr>
          <p:cNvPr id="15" name="TextBox 15"/>
          <p:cNvSpPr txBox="1"/>
          <p:nvPr/>
        </p:nvSpPr>
        <p:spPr>
          <a:xfrm>
            <a:off x="1647533" y="2748680"/>
            <a:ext cx="14868948" cy="4570394"/>
          </a:xfrm>
          <a:prstGeom prst="rect">
            <a:avLst/>
          </a:prstGeom>
        </p:spPr>
        <p:txBody>
          <a:bodyPr lIns="0" tIns="0" rIns="0" bIns="0" rtlCol="0" anchor="t">
            <a:spAutoFit/>
          </a:bodyPr>
          <a:lstStyle/>
          <a:p>
            <a:pPr algn="ctr">
              <a:lnSpc>
                <a:spcPts val="8561"/>
              </a:lnSpc>
            </a:pPr>
            <a:r>
              <a:rPr lang="en-US" sz="8561" b="1" i="1" dirty="0">
                <a:solidFill>
                  <a:srgbClr val="000000"/>
                </a:solidFill>
                <a:latin typeface="Calibri (MS) Bold Italics"/>
                <a:ea typeface="Calibri (MS) Bold Italics"/>
                <a:cs typeface="Calibri (MS) Bold Italics"/>
                <a:sym typeface="Calibri (MS) Bold Italics"/>
              </a:rPr>
              <a:t>“Beauty is in the eye of the beholder.”</a:t>
            </a:r>
          </a:p>
          <a:p>
            <a:pPr algn="ctr">
              <a:lnSpc>
                <a:spcPts val="8561"/>
              </a:lnSpc>
            </a:pPr>
            <a:endParaRPr lang="en-US" sz="8561" b="1" i="1" dirty="0">
              <a:solidFill>
                <a:srgbClr val="000000"/>
              </a:solidFill>
              <a:latin typeface="Calibri (MS) Bold Italics"/>
              <a:ea typeface="Calibri (MS) Bold Italics"/>
              <a:cs typeface="Calibri (MS) Bold Italics"/>
              <a:sym typeface="Calibri (MS) Bold Italics"/>
            </a:endParaRPr>
          </a:p>
          <a:p>
            <a:pPr marL="0" lvl="0" indent="0" algn="ctr">
              <a:lnSpc>
                <a:spcPts val="8561"/>
              </a:lnSpc>
            </a:pPr>
            <a:r>
              <a:rPr lang="en-US" sz="8561" b="1" dirty="0">
                <a:solidFill>
                  <a:srgbClr val="000000"/>
                </a:solidFill>
                <a:latin typeface="Calibri (MS) Bold"/>
                <a:ea typeface="Calibri (MS) Bold"/>
                <a:cs typeface="Calibri (MS) Bold"/>
                <a:sym typeface="Calibri (MS) Bold"/>
              </a:rPr>
              <a:t>-Molly </a:t>
            </a:r>
            <a:r>
              <a:rPr lang="en-US" sz="8561" b="1" dirty="0" err="1">
                <a:solidFill>
                  <a:srgbClr val="000000"/>
                </a:solidFill>
                <a:latin typeface="Calibri (MS) Bold"/>
                <a:ea typeface="Calibri (MS) Bold"/>
                <a:cs typeface="Calibri (MS) Bold"/>
                <a:sym typeface="Calibri (MS) Bold"/>
              </a:rPr>
              <a:t>Bawn</a:t>
            </a:r>
            <a:endParaRPr lang="en-US" sz="8561" b="1" dirty="0">
              <a:solidFill>
                <a:srgbClr val="000000"/>
              </a:solidFill>
              <a:latin typeface="Calibri (MS) Bold"/>
              <a:ea typeface="Calibri (MS) Bold"/>
              <a:cs typeface="Calibri (MS) Bold"/>
              <a:sym typeface="Calibri (MS) Bold"/>
            </a:endParaRPr>
          </a:p>
        </p:txBody>
      </p:sp>
    </p:spTree>
    <p:extLst>
      <p:ext uri="{BB962C8B-B14F-4D97-AF65-F5344CB8AC3E}">
        <p14:creationId xmlns:p14="http://schemas.microsoft.com/office/powerpoint/2010/main" val="900763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TextBox 10"/>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1" name="TextBox 11"/>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2" name="TextBox 12"/>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3" name="TextBox 13"/>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
        <p:nvSpPr>
          <p:cNvPr id="15" name="TextBox 15"/>
          <p:cNvSpPr txBox="1"/>
          <p:nvPr/>
        </p:nvSpPr>
        <p:spPr>
          <a:xfrm>
            <a:off x="1647533" y="3758043"/>
            <a:ext cx="14868948" cy="1767486"/>
          </a:xfrm>
          <a:prstGeom prst="rect">
            <a:avLst/>
          </a:prstGeom>
        </p:spPr>
        <p:txBody>
          <a:bodyPr lIns="0" tIns="0" rIns="0" bIns="0" rtlCol="0" anchor="t">
            <a:spAutoFit/>
          </a:bodyPr>
          <a:lstStyle/>
          <a:p>
            <a:pPr algn="ctr">
              <a:lnSpc>
                <a:spcPts val="11461"/>
              </a:lnSpc>
            </a:pPr>
            <a:r>
              <a:rPr lang="en-US" sz="11461" b="1">
                <a:solidFill>
                  <a:srgbClr val="000000"/>
                </a:solidFill>
                <a:latin typeface="Calibri (MS) Bold"/>
                <a:ea typeface="Calibri (MS) Bold"/>
                <a:cs typeface="Calibri (MS) Bold"/>
                <a:sym typeface="Calibri (MS) Bold"/>
              </a:rPr>
              <a:t>How to Stay Beautiful?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TextBox 10"/>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1" name="TextBox 11"/>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2" name="TextBox 12"/>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3" name="TextBox 13"/>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
        <p:nvSpPr>
          <p:cNvPr id="15" name="TextBox 15"/>
          <p:cNvSpPr txBox="1"/>
          <p:nvPr/>
        </p:nvSpPr>
        <p:spPr>
          <a:xfrm>
            <a:off x="1647533" y="2032838"/>
            <a:ext cx="14868948" cy="3650921"/>
          </a:xfrm>
          <a:prstGeom prst="rect">
            <a:avLst/>
          </a:prstGeom>
        </p:spPr>
        <p:txBody>
          <a:bodyPr lIns="0" tIns="0" rIns="0" bIns="0" rtlCol="0" anchor="t">
            <a:spAutoFit/>
          </a:bodyPr>
          <a:lstStyle/>
          <a:p>
            <a:pPr algn="just">
              <a:lnSpc>
                <a:spcPts val="6862"/>
              </a:lnSpc>
            </a:pPr>
            <a:r>
              <a:rPr lang="en-US" sz="6862" b="1" dirty="0">
                <a:solidFill>
                  <a:srgbClr val="000000"/>
                </a:solidFill>
                <a:latin typeface="Calibri (MS) Bold"/>
                <a:ea typeface="Calibri (MS) Bold"/>
                <a:cs typeface="Calibri (MS) Bold"/>
                <a:sym typeface="Calibri (MS) Bold"/>
              </a:rPr>
              <a:t>1. Know yourself by looking at the mirror and appreciate the true tone of your skin, your hair texture, the shape of your face and your body figure. </a:t>
            </a:r>
          </a:p>
        </p:txBody>
      </p:sp>
      <p:sp>
        <p:nvSpPr>
          <p:cNvPr id="16" name="TextBox 16"/>
          <p:cNvSpPr txBox="1"/>
          <p:nvPr/>
        </p:nvSpPr>
        <p:spPr>
          <a:xfrm>
            <a:off x="1647533" y="6507582"/>
            <a:ext cx="14868948" cy="1917371"/>
          </a:xfrm>
          <a:prstGeom prst="rect">
            <a:avLst/>
          </a:prstGeom>
        </p:spPr>
        <p:txBody>
          <a:bodyPr lIns="0" tIns="0" rIns="0" bIns="0" rtlCol="0" anchor="t">
            <a:spAutoFit/>
          </a:bodyPr>
          <a:lstStyle/>
          <a:p>
            <a:pPr algn="just">
              <a:lnSpc>
                <a:spcPts val="6862"/>
              </a:lnSpc>
            </a:pPr>
            <a:r>
              <a:rPr lang="en-US" sz="6862" b="1" dirty="0">
                <a:solidFill>
                  <a:srgbClr val="000000"/>
                </a:solidFill>
                <a:latin typeface="Calibri (MS) Bold"/>
                <a:ea typeface="Calibri (MS) Bold"/>
                <a:cs typeface="Calibri (MS) Bold"/>
                <a:sym typeface="Calibri (MS) Bold"/>
              </a:rPr>
              <a:t>2. Embrace the transforming possibilities you can make on your hair and face.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TextBox 10"/>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1" name="TextBox 11"/>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2" name="TextBox 12"/>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3" name="TextBox 13"/>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
        <p:nvSpPr>
          <p:cNvPr id="15" name="TextBox 15"/>
          <p:cNvSpPr txBox="1"/>
          <p:nvPr/>
        </p:nvSpPr>
        <p:spPr>
          <a:xfrm>
            <a:off x="1709526" y="2396814"/>
            <a:ext cx="14868948" cy="1917371"/>
          </a:xfrm>
          <a:prstGeom prst="rect">
            <a:avLst/>
          </a:prstGeom>
        </p:spPr>
        <p:txBody>
          <a:bodyPr lIns="0" tIns="0" rIns="0" bIns="0" rtlCol="0" anchor="t">
            <a:spAutoFit/>
          </a:bodyPr>
          <a:lstStyle/>
          <a:p>
            <a:pPr algn="just">
              <a:lnSpc>
                <a:spcPts val="6862"/>
              </a:lnSpc>
            </a:pPr>
            <a:r>
              <a:rPr lang="en-US" sz="6862" b="1" dirty="0">
                <a:solidFill>
                  <a:srgbClr val="000000"/>
                </a:solidFill>
                <a:latin typeface="Calibri (MS) Bold"/>
                <a:ea typeface="Calibri (MS) Bold"/>
                <a:cs typeface="Calibri (MS) Bold"/>
                <a:sym typeface="Calibri (MS) Bold"/>
              </a:rPr>
              <a:t>3. Think and feel that you are beautiful, sexy and healthy.</a:t>
            </a:r>
          </a:p>
        </p:txBody>
      </p:sp>
      <p:sp>
        <p:nvSpPr>
          <p:cNvPr id="16" name="TextBox 16"/>
          <p:cNvSpPr txBox="1"/>
          <p:nvPr/>
        </p:nvSpPr>
        <p:spPr>
          <a:xfrm>
            <a:off x="1647533" y="4635087"/>
            <a:ext cx="14868948" cy="1917371"/>
          </a:xfrm>
          <a:prstGeom prst="rect">
            <a:avLst/>
          </a:prstGeom>
        </p:spPr>
        <p:txBody>
          <a:bodyPr lIns="0" tIns="0" rIns="0" bIns="0" rtlCol="0" anchor="t">
            <a:spAutoFit/>
          </a:bodyPr>
          <a:lstStyle/>
          <a:p>
            <a:pPr algn="just">
              <a:lnSpc>
                <a:spcPts val="6862"/>
              </a:lnSpc>
            </a:pPr>
            <a:r>
              <a:rPr lang="en-US" sz="6862" b="1" dirty="0">
                <a:solidFill>
                  <a:srgbClr val="000000"/>
                </a:solidFill>
                <a:latin typeface="Calibri (MS) Bold"/>
                <a:ea typeface="Calibri (MS) Bold"/>
                <a:cs typeface="Calibri (MS) Bold"/>
                <a:sym typeface="Calibri (MS) Bold"/>
              </a:rPr>
              <a:t>4. Have self-confidence because being beautiful comes from within.</a:t>
            </a:r>
          </a:p>
        </p:txBody>
      </p:sp>
      <p:sp>
        <p:nvSpPr>
          <p:cNvPr id="17" name="TextBox 17"/>
          <p:cNvSpPr txBox="1"/>
          <p:nvPr/>
        </p:nvSpPr>
        <p:spPr>
          <a:xfrm>
            <a:off x="1647533" y="7237336"/>
            <a:ext cx="14868948" cy="1050596"/>
          </a:xfrm>
          <a:prstGeom prst="rect">
            <a:avLst/>
          </a:prstGeom>
        </p:spPr>
        <p:txBody>
          <a:bodyPr lIns="0" tIns="0" rIns="0" bIns="0" rtlCol="0" anchor="t">
            <a:spAutoFit/>
          </a:bodyPr>
          <a:lstStyle/>
          <a:p>
            <a:pPr algn="just">
              <a:lnSpc>
                <a:spcPts val="6862"/>
              </a:lnSpc>
            </a:pPr>
            <a:r>
              <a:rPr lang="en-US" sz="6862" b="1" dirty="0">
                <a:solidFill>
                  <a:srgbClr val="000000"/>
                </a:solidFill>
                <a:latin typeface="Calibri (MS) Bold"/>
                <a:ea typeface="Calibri (MS) Bold"/>
                <a:cs typeface="Calibri (MS) Bold"/>
                <a:sym typeface="Calibri (MS) Bold"/>
              </a:rPr>
              <a:t>5. Keep your hair shiny and smooth.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TextBox 10"/>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1" name="TextBox 11"/>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2" name="TextBox 12"/>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3" name="TextBox 13"/>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
        <p:nvSpPr>
          <p:cNvPr id="15" name="TextBox 15"/>
          <p:cNvSpPr txBox="1"/>
          <p:nvPr/>
        </p:nvSpPr>
        <p:spPr>
          <a:xfrm>
            <a:off x="1647533" y="3267798"/>
            <a:ext cx="14868948" cy="1233472"/>
          </a:xfrm>
          <a:prstGeom prst="rect">
            <a:avLst/>
          </a:prstGeom>
        </p:spPr>
        <p:txBody>
          <a:bodyPr lIns="0" tIns="0" rIns="0" bIns="0" rtlCol="0" anchor="t">
            <a:spAutoFit/>
          </a:bodyPr>
          <a:lstStyle/>
          <a:p>
            <a:pPr algn="just">
              <a:lnSpc>
                <a:spcPts val="8061"/>
              </a:lnSpc>
            </a:pPr>
            <a:r>
              <a:rPr lang="en-US" sz="8061" b="1">
                <a:solidFill>
                  <a:srgbClr val="000000"/>
                </a:solidFill>
                <a:latin typeface="Calibri (MS) Bold"/>
                <a:ea typeface="Calibri (MS) Bold"/>
                <a:cs typeface="Calibri (MS) Bold"/>
                <a:sym typeface="Calibri (MS) Bold"/>
              </a:rPr>
              <a:t>6. Have glowing skin.</a:t>
            </a:r>
          </a:p>
        </p:txBody>
      </p:sp>
      <p:sp>
        <p:nvSpPr>
          <p:cNvPr id="16" name="TextBox 16"/>
          <p:cNvSpPr txBox="1"/>
          <p:nvPr/>
        </p:nvSpPr>
        <p:spPr>
          <a:xfrm>
            <a:off x="1709526" y="5175644"/>
            <a:ext cx="14868948" cy="1233425"/>
          </a:xfrm>
          <a:prstGeom prst="rect">
            <a:avLst/>
          </a:prstGeom>
        </p:spPr>
        <p:txBody>
          <a:bodyPr lIns="0" tIns="0" rIns="0" bIns="0" rtlCol="0" anchor="t">
            <a:spAutoFit/>
          </a:bodyPr>
          <a:lstStyle/>
          <a:p>
            <a:pPr algn="just">
              <a:lnSpc>
                <a:spcPts val="8060"/>
              </a:lnSpc>
            </a:pPr>
            <a:r>
              <a:rPr lang="en-US" sz="8060" b="1" dirty="0">
                <a:solidFill>
                  <a:srgbClr val="000000"/>
                </a:solidFill>
                <a:latin typeface="Calibri (MS) Bold"/>
                <a:ea typeface="Calibri (MS) Bold"/>
                <a:cs typeface="Calibri (MS) Bold"/>
                <a:sym typeface="Calibri (MS) Bold"/>
              </a:rPr>
              <a:t>7. Keep a smile on your face.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4830252" y="656585"/>
            <a:ext cx="12429048" cy="1216416"/>
            <a:chOff x="0" y="0"/>
            <a:chExt cx="16572064" cy="1621888"/>
          </a:xfrm>
        </p:grpSpPr>
        <p:sp>
          <p:nvSpPr>
            <p:cNvPr id="10" name="Freeform 10"/>
            <p:cNvSpPr/>
            <p:nvPr/>
          </p:nvSpPr>
          <p:spPr>
            <a:xfrm>
              <a:off x="0" y="53797"/>
              <a:ext cx="1568091" cy="1568091"/>
            </a:xfrm>
            <a:custGeom>
              <a:avLst/>
              <a:gdLst/>
              <a:ahLst/>
              <a:cxnLst/>
              <a:rect l="l" t="t" r="r" b="b"/>
              <a:pathLst>
                <a:path w="1568091" h="1568091">
                  <a:moveTo>
                    <a:pt x="0" y="0"/>
                  </a:moveTo>
                  <a:lnTo>
                    <a:pt x="1568091" y="0"/>
                  </a:lnTo>
                  <a:lnTo>
                    <a:pt x="1568091" y="1568091"/>
                  </a:lnTo>
                  <a:lnTo>
                    <a:pt x="0" y="1568091"/>
                  </a:lnTo>
                  <a:lnTo>
                    <a:pt x="0" y="0"/>
                  </a:lnTo>
                  <a:close/>
                </a:path>
              </a:pathLst>
            </a:custGeom>
            <a:blipFill>
              <a:blip r:embed="rId4"/>
              <a:stretch>
                <a:fillRect/>
              </a:stretch>
            </a:blipFill>
          </p:spPr>
        </p:sp>
        <p:sp>
          <p:nvSpPr>
            <p:cNvPr id="11" name="TextBox 11"/>
            <p:cNvSpPr txBox="1"/>
            <p:nvPr/>
          </p:nvSpPr>
          <p:spPr>
            <a:xfrm>
              <a:off x="2551371" y="-123825"/>
              <a:ext cx="14020693" cy="732026"/>
            </a:xfrm>
            <a:prstGeom prst="rect">
              <a:avLst/>
            </a:prstGeom>
          </p:spPr>
          <p:txBody>
            <a:bodyPr lIns="0" tIns="0" rIns="0" bIns="0" rtlCol="0" anchor="t">
              <a:spAutoFit/>
            </a:bodyPr>
            <a:lstStyle/>
            <a:p>
              <a:pPr marL="0" lvl="0" indent="0" algn="l">
                <a:lnSpc>
                  <a:spcPts val="4257"/>
                </a:lnSpc>
                <a:spcBef>
                  <a:spcPct val="0"/>
                </a:spcBef>
              </a:pPr>
              <a:r>
                <a:rPr lang="en-US" sz="3041" b="1">
                  <a:solidFill>
                    <a:srgbClr val="705C40"/>
                  </a:solidFill>
                  <a:latin typeface="Calibri (MS) Bold"/>
                  <a:ea typeface="Calibri (MS) Bold"/>
                  <a:cs typeface="Calibri (MS) Bold"/>
                  <a:sym typeface="Calibri (MS) Bold"/>
                </a:rPr>
                <a:t>JEHOSHUA ACADEMY OF MARIKINA</a:t>
              </a:r>
            </a:p>
          </p:txBody>
        </p:sp>
        <p:sp>
          <p:nvSpPr>
            <p:cNvPr id="12" name="TextBox 12"/>
            <p:cNvSpPr txBox="1"/>
            <p:nvPr/>
          </p:nvSpPr>
          <p:spPr>
            <a:xfrm>
              <a:off x="1821276" y="752118"/>
              <a:ext cx="2552593" cy="732026"/>
            </a:xfrm>
            <a:prstGeom prst="rect">
              <a:avLst/>
            </a:prstGeom>
          </p:spPr>
          <p:txBody>
            <a:bodyPr lIns="0" tIns="0" rIns="0" bIns="0" rtlCol="0" anchor="t">
              <a:spAutoFit/>
            </a:bodyPr>
            <a:lstStyle/>
            <a:p>
              <a:pPr algn="l">
                <a:lnSpc>
                  <a:spcPts val="4257"/>
                </a:lnSpc>
              </a:pPr>
              <a:r>
                <a:rPr lang="en-US" sz="3041" b="1">
                  <a:solidFill>
                    <a:srgbClr val="705C40"/>
                  </a:solidFill>
                  <a:latin typeface="Calibri (MS) Bold"/>
                  <a:ea typeface="Calibri (MS) Bold"/>
                  <a:cs typeface="Calibri (MS) Bold"/>
                  <a:sym typeface="Calibri (MS) Bold"/>
                </a:rPr>
                <a:t>Integrated</a:t>
              </a:r>
            </a:p>
          </p:txBody>
        </p:sp>
        <p:sp>
          <p:nvSpPr>
            <p:cNvPr id="13" name="TextBox 13"/>
            <p:cNvSpPr txBox="1"/>
            <p:nvPr/>
          </p:nvSpPr>
          <p:spPr>
            <a:xfrm>
              <a:off x="4064314" y="752118"/>
              <a:ext cx="3672832" cy="732026"/>
            </a:xfrm>
            <a:prstGeom prst="rect">
              <a:avLst/>
            </a:prstGeom>
          </p:spPr>
          <p:txBody>
            <a:bodyPr lIns="0" tIns="0" rIns="0" bIns="0" rtlCol="0" anchor="t">
              <a:spAutoFit/>
            </a:bodyPr>
            <a:lstStyle/>
            <a:p>
              <a:pPr marL="656619" lvl="1" indent="-328309" algn="l">
                <a:lnSpc>
                  <a:spcPts val="4257"/>
                </a:lnSpc>
                <a:buFont typeface="Arial"/>
                <a:buChar char="•"/>
              </a:pPr>
              <a:r>
                <a:rPr lang="en-US" sz="3041" b="1">
                  <a:solidFill>
                    <a:srgbClr val="705C40"/>
                  </a:solidFill>
                  <a:latin typeface="Calibri (MS) Bold"/>
                  <a:ea typeface="Calibri (MS) Bold"/>
                  <a:cs typeface="Calibri (MS) Bold"/>
                  <a:sym typeface="Calibri (MS) Bold"/>
                </a:rPr>
                <a:t>Responsive</a:t>
              </a:r>
            </a:p>
          </p:txBody>
        </p:sp>
        <p:sp>
          <p:nvSpPr>
            <p:cNvPr id="14" name="TextBox 14"/>
            <p:cNvSpPr txBox="1"/>
            <p:nvPr/>
          </p:nvSpPr>
          <p:spPr>
            <a:xfrm>
              <a:off x="7063617" y="752118"/>
              <a:ext cx="3672832" cy="732026"/>
            </a:xfrm>
            <a:prstGeom prst="rect">
              <a:avLst/>
            </a:prstGeom>
          </p:spPr>
          <p:txBody>
            <a:bodyPr lIns="0" tIns="0" rIns="0" bIns="0" rtlCol="0" anchor="t">
              <a:spAutoFit/>
            </a:bodyPr>
            <a:lstStyle/>
            <a:p>
              <a:pPr marL="656619" lvl="1" indent="-328309" algn="l">
                <a:lnSpc>
                  <a:spcPts val="4257"/>
                </a:lnSpc>
                <a:buFont typeface="Arial"/>
                <a:buChar char="•"/>
              </a:pPr>
              <a:r>
                <a:rPr lang="en-US" sz="3041" b="1">
                  <a:solidFill>
                    <a:srgbClr val="705C40"/>
                  </a:solidFill>
                  <a:latin typeface="Calibri (MS) Bold"/>
                  <a:ea typeface="Calibri (MS) Bold"/>
                  <a:cs typeface="Calibri (MS) Bold"/>
                  <a:sym typeface="Calibri (MS) Bold"/>
                </a:rPr>
                <a:t>Sustainable</a:t>
              </a:r>
            </a:p>
          </p:txBody>
        </p:sp>
      </p:grpSp>
      <p:sp>
        <p:nvSpPr>
          <p:cNvPr id="17" name="TextBox 17"/>
          <p:cNvSpPr txBox="1"/>
          <p:nvPr/>
        </p:nvSpPr>
        <p:spPr>
          <a:xfrm>
            <a:off x="1214129" y="3335307"/>
            <a:ext cx="15735755" cy="3677930"/>
          </a:xfrm>
          <a:prstGeom prst="rect">
            <a:avLst/>
          </a:prstGeom>
        </p:spPr>
        <p:txBody>
          <a:bodyPr wrap="square" lIns="0" tIns="0" rIns="0" bIns="0" rtlCol="0" anchor="t">
            <a:spAutoFit/>
          </a:bodyPr>
          <a:lstStyle/>
          <a:p>
            <a:pPr marL="0" lvl="0" indent="0" algn="ctr"/>
            <a:r>
              <a:rPr lang="en-US" sz="23900" b="1" dirty="0">
                <a:solidFill>
                  <a:srgbClr val="000000"/>
                </a:solidFill>
                <a:latin typeface="Calibri (MS) Bold"/>
                <a:ea typeface="Calibri (MS) Bold"/>
                <a:cs typeface="Calibri (MS) Bold"/>
                <a:sym typeface="Calibri (MS) Bold"/>
              </a:rPr>
              <a:t>PRAYER</a:t>
            </a:r>
            <a:endParaRPr lang="en-US" sz="23900" b="1" u="none" strike="noStrike" dirty="0">
              <a:solidFill>
                <a:srgbClr val="000000"/>
              </a:solidFill>
              <a:latin typeface="Calibri (MS) Bold"/>
              <a:ea typeface="Calibri (MS) Bold"/>
              <a:cs typeface="Calibri (MS) Bold"/>
              <a:sym typeface="Calibri (MS) Bold"/>
            </a:endParaRPr>
          </a:p>
        </p:txBody>
      </p:sp>
    </p:spTree>
    <p:extLst>
      <p:ext uri="{BB962C8B-B14F-4D97-AF65-F5344CB8AC3E}">
        <p14:creationId xmlns:p14="http://schemas.microsoft.com/office/powerpoint/2010/main" val="203883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TextBox 10"/>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1" name="TextBox 11"/>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2" name="TextBox 12"/>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3" name="TextBox 13"/>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
        <p:nvSpPr>
          <p:cNvPr id="15" name="TextBox 15"/>
          <p:cNvSpPr txBox="1"/>
          <p:nvPr/>
        </p:nvSpPr>
        <p:spPr>
          <a:xfrm>
            <a:off x="2553572" y="3722736"/>
            <a:ext cx="13056869" cy="3131468"/>
          </a:xfrm>
          <a:prstGeom prst="rect">
            <a:avLst/>
          </a:prstGeom>
        </p:spPr>
        <p:txBody>
          <a:bodyPr lIns="0" tIns="0" rIns="0" bIns="0" rtlCol="0" anchor="t">
            <a:spAutoFit/>
          </a:bodyPr>
          <a:lstStyle/>
          <a:p>
            <a:pPr algn="ctr">
              <a:lnSpc>
                <a:spcPts val="11161"/>
              </a:lnSpc>
            </a:pPr>
            <a:r>
              <a:rPr lang="en-US" sz="11161" b="1" dirty="0">
                <a:solidFill>
                  <a:srgbClr val="000000"/>
                </a:solidFill>
                <a:latin typeface="Calibri (MS) Bold"/>
                <a:ea typeface="Calibri (MS) Bold"/>
                <a:cs typeface="Calibri (MS) Bold"/>
                <a:sym typeface="Calibri (MS) Bold"/>
              </a:rPr>
              <a:t>How to Keep Oneself Well and Healthy?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TextBox 10"/>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1" name="TextBox 11"/>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2" name="TextBox 12"/>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3" name="TextBox 13"/>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
        <p:nvSpPr>
          <p:cNvPr id="15" name="TextBox 15"/>
          <p:cNvSpPr txBox="1"/>
          <p:nvPr/>
        </p:nvSpPr>
        <p:spPr>
          <a:xfrm>
            <a:off x="1794996" y="2661660"/>
            <a:ext cx="14868948" cy="5310125"/>
          </a:xfrm>
          <a:prstGeom prst="rect">
            <a:avLst/>
          </a:prstGeom>
        </p:spPr>
        <p:txBody>
          <a:bodyPr lIns="0" tIns="0" rIns="0" bIns="0" rtlCol="0" anchor="t">
            <a:spAutoFit/>
          </a:bodyPr>
          <a:lstStyle/>
          <a:p>
            <a:pPr algn="just">
              <a:lnSpc>
                <a:spcPts val="8060"/>
              </a:lnSpc>
            </a:pPr>
            <a:r>
              <a:rPr lang="en-US" sz="8060" b="1">
                <a:solidFill>
                  <a:srgbClr val="000000"/>
                </a:solidFill>
                <a:latin typeface="Calibri (MS) Bold"/>
                <a:ea typeface="Calibri (MS) Bold"/>
                <a:cs typeface="Calibri (MS) Bold"/>
                <a:sym typeface="Calibri (MS) Bold"/>
              </a:rPr>
              <a:t>1. Eat nutritious, lighter, and healthier meals following the Recommended Dietary Allowance (RDA) each day considering age, height, weight and health status.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TextBox 10"/>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1" name="TextBox 11"/>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2" name="TextBox 12"/>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3" name="TextBox 13"/>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
        <p:nvSpPr>
          <p:cNvPr id="15" name="TextBox 15"/>
          <p:cNvSpPr txBox="1"/>
          <p:nvPr/>
        </p:nvSpPr>
        <p:spPr>
          <a:xfrm>
            <a:off x="1794996" y="2182998"/>
            <a:ext cx="14868948" cy="3271775"/>
          </a:xfrm>
          <a:prstGeom prst="rect">
            <a:avLst/>
          </a:prstGeom>
        </p:spPr>
        <p:txBody>
          <a:bodyPr lIns="0" tIns="0" rIns="0" bIns="0" rtlCol="0" anchor="t">
            <a:spAutoFit/>
          </a:bodyPr>
          <a:lstStyle/>
          <a:p>
            <a:pPr algn="just">
              <a:lnSpc>
                <a:spcPts val="8060"/>
              </a:lnSpc>
            </a:pPr>
            <a:r>
              <a:rPr lang="en-US" sz="8060" b="1" dirty="0">
                <a:solidFill>
                  <a:srgbClr val="000000"/>
                </a:solidFill>
                <a:latin typeface="Calibri (MS) Bold"/>
                <a:ea typeface="Calibri (MS) Bold"/>
                <a:cs typeface="Calibri (MS) Bold"/>
                <a:sym typeface="Calibri (MS) Bold"/>
              </a:rPr>
              <a:t>2. Have regular exercise. Like: walking, simple stretching, and jogging.</a:t>
            </a:r>
          </a:p>
        </p:txBody>
      </p:sp>
      <p:sp>
        <p:nvSpPr>
          <p:cNvPr id="16" name="TextBox 16"/>
          <p:cNvSpPr txBox="1"/>
          <p:nvPr/>
        </p:nvSpPr>
        <p:spPr>
          <a:xfrm>
            <a:off x="1709526" y="5986525"/>
            <a:ext cx="14868948" cy="2252600"/>
          </a:xfrm>
          <a:prstGeom prst="rect">
            <a:avLst/>
          </a:prstGeom>
        </p:spPr>
        <p:txBody>
          <a:bodyPr lIns="0" tIns="0" rIns="0" bIns="0" rtlCol="0" anchor="t">
            <a:spAutoFit/>
          </a:bodyPr>
          <a:lstStyle/>
          <a:p>
            <a:pPr algn="just">
              <a:lnSpc>
                <a:spcPts val="8060"/>
              </a:lnSpc>
            </a:pPr>
            <a:r>
              <a:rPr lang="en-US" sz="8060" b="1" dirty="0">
                <a:solidFill>
                  <a:srgbClr val="000000"/>
                </a:solidFill>
                <a:latin typeface="Calibri (MS) Bold"/>
                <a:ea typeface="Calibri (MS) Bold"/>
                <a:cs typeface="Calibri (MS) Bold"/>
                <a:sym typeface="Calibri (MS) Bold"/>
              </a:rPr>
              <a:t>3. Have enough rest and sleep </a:t>
            </a:r>
          </a:p>
          <a:p>
            <a:pPr algn="just">
              <a:lnSpc>
                <a:spcPts val="8060"/>
              </a:lnSpc>
            </a:pPr>
            <a:r>
              <a:rPr lang="en-US" sz="8060" b="1" dirty="0">
                <a:solidFill>
                  <a:srgbClr val="000000"/>
                </a:solidFill>
                <a:latin typeface="Calibri (MS) Bold"/>
                <a:ea typeface="Calibri (MS) Bold"/>
                <a:cs typeface="Calibri (MS) Bold"/>
                <a:sym typeface="Calibri (MS) Bold"/>
              </a:rPr>
              <a:t>(at least 8 hours).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TextBox 10"/>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1" name="TextBox 11"/>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2" name="TextBox 12"/>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3" name="TextBox 13"/>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
        <p:nvSpPr>
          <p:cNvPr id="15" name="TextBox 15"/>
          <p:cNvSpPr txBox="1"/>
          <p:nvPr/>
        </p:nvSpPr>
        <p:spPr>
          <a:xfrm>
            <a:off x="1794996" y="1848967"/>
            <a:ext cx="14868948" cy="2252600"/>
          </a:xfrm>
          <a:prstGeom prst="rect">
            <a:avLst/>
          </a:prstGeom>
        </p:spPr>
        <p:txBody>
          <a:bodyPr lIns="0" tIns="0" rIns="0" bIns="0" rtlCol="0" anchor="t">
            <a:spAutoFit/>
          </a:bodyPr>
          <a:lstStyle/>
          <a:p>
            <a:pPr algn="just">
              <a:lnSpc>
                <a:spcPts val="8060"/>
              </a:lnSpc>
            </a:pPr>
            <a:r>
              <a:rPr lang="en-US" sz="8060" b="1" dirty="0">
                <a:solidFill>
                  <a:srgbClr val="000000"/>
                </a:solidFill>
                <a:latin typeface="Calibri (MS) Bold"/>
                <a:ea typeface="Calibri (MS) Bold"/>
                <a:cs typeface="Calibri (MS) Bold"/>
                <a:sym typeface="Calibri (MS) Bold"/>
              </a:rPr>
              <a:t>4. Have some relaxation once in a while.</a:t>
            </a:r>
          </a:p>
        </p:txBody>
      </p:sp>
      <p:sp>
        <p:nvSpPr>
          <p:cNvPr id="16" name="TextBox 16"/>
          <p:cNvSpPr txBox="1"/>
          <p:nvPr/>
        </p:nvSpPr>
        <p:spPr>
          <a:xfrm>
            <a:off x="1709526" y="4301592"/>
            <a:ext cx="14868948" cy="1233425"/>
          </a:xfrm>
          <a:prstGeom prst="rect">
            <a:avLst/>
          </a:prstGeom>
        </p:spPr>
        <p:txBody>
          <a:bodyPr lIns="0" tIns="0" rIns="0" bIns="0" rtlCol="0" anchor="t">
            <a:spAutoFit/>
          </a:bodyPr>
          <a:lstStyle/>
          <a:p>
            <a:pPr algn="just">
              <a:lnSpc>
                <a:spcPts val="8060"/>
              </a:lnSpc>
            </a:pPr>
            <a:r>
              <a:rPr lang="en-US" sz="8060" b="1" dirty="0">
                <a:solidFill>
                  <a:srgbClr val="000000"/>
                </a:solidFill>
                <a:latin typeface="Calibri (MS) Bold"/>
                <a:ea typeface="Calibri (MS) Bold"/>
                <a:cs typeface="Calibri (MS) Bold"/>
                <a:sym typeface="Calibri (MS) Bold"/>
              </a:rPr>
              <a:t>5. Practice personal hygiene.</a:t>
            </a:r>
          </a:p>
        </p:txBody>
      </p:sp>
      <p:sp>
        <p:nvSpPr>
          <p:cNvPr id="17" name="TextBox 17"/>
          <p:cNvSpPr txBox="1"/>
          <p:nvPr/>
        </p:nvSpPr>
        <p:spPr>
          <a:xfrm>
            <a:off x="1709526" y="5620628"/>
            <a:ext cx="14868948" cy="3271775"/>
          </a:xfrm>
          <a:prstGeom prst="rect">
            <a:avLst/>
          </a:prstGeom>
        </p:spPr>
        <p:txBody>
          <a:bodyPr lIns="0" tIns="0" rIns="0" bIns="0" rtlCol="0" anchor="t">
            <a:spAutoFit/>
          </a:bodyPr>
          <a:lstStyle/>
          <a:p>
            <a:pPr algn="just">
              <a:lnSpc>
                <a:spcPts val="8060"/>
              </a:lnSpc>
            </a:pPr>
            <a:r>
              <a:rPr lang="en-US" sz="8060" b="1" dirty="0">
                <a:solidFill>
                  <a:srgbClr val="000000"/>
                </a:solidFill>
                <a:latin typeface="Calibri (MS) Bold"/>
                <a:ea typeface="Calibri (MS) Bold"/>
                <a:cs typeface="Calibri (MS) Bold"/>
                <a:sym typeface="Calibri (MS) Bold"/>
              </a:rPr>
              <a:t>6.Keep your hair clean, manageable, soft, shiny, and attractive.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TextBox 10"/>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1" name="TextBox 11"/>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2" name="TextBox 12"/>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3" name="TextBox 13"/>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
        <p:nvSpPr>
          <p:cNvPr id="15" name="TextBox 15"/>
          <p:cNvSpPr txBox="1"/>
          <p:nvPr/>
        </p:nvSpPr>
        <p:spPr>
          <a:xfrm>
            <a:off x="1619823" y="2208217"/>
            <a:ext cx="14868948" cy="1051955"/>
          </a:xfrm>
          <a:prstGeom prst="rect">
            <a:avLst/>
          </a:prstGeom>
        </p:spPr>
        <p:txBody>
          <a:bodyPr lIns="0" tIns="0" rIns="0" bIns="0" rtlCol="0" anchor="t">
            <a:spAutoFit/>
          </a:bodyPr>
          <a:lstStyle/>
          <a:p>
            <a:pPr algn="just">
              <a:lnSpc>
                <a:spcPts val="8060"/>
              </a:lnSpc>
            </a:pPr>
            <a:r>
              <a:rPr lang="en-US" sz="8060" b="1" dirty="0">
                <a:solidFill>
                  <a:srgbClr val="000000"/>
                </a:solidFill>
                <a:latin typeface="Calibri (MS) Bold"/>
                <a:ea typeface="Calibri (MS) Bold"/>
                <a:cs typeface="Calibri (MS) Bold"/>
                <a:sym typeface="Calibri (MS) Bold"/>
              </a:rPr>
              <a:t>7. Drink at least 2-3 liters of water.</a:t>
            </a:r>
          </a:p>
        </p:txBody>
      </p:sp>
      <p:sp>
        <p:nvSpPr>
          <p:cNvPr id="16" name="TextBox 16"/>
          <p:cNvSpPr txBox="1"/>
          <p:nvPr/>
        </p:nvSpPr>
        <p:spPr>
          <a:xfrm>
            <a:off x="1647532" y="3643048"/>
            <a:ext cx="14868948" cy="2252600"/>
          </a:xfrm>
          <a:prstGeom prst="rect">
            <a:avLst/>
          </a:prstGeom>
        </p:spPr>
        <p:txBody>
          <a:bodyPr lIns="0" tIns="0" rIns="0" bIns="0" rtlCol="0" anchor="t">
            <a:spAutoFit/>
          </a:bodyPr>
          <a:lstStyle/>
          <a:p>
            <a:pPr algn="just">
              <a:lnSpc>
                <a:spcPts val="8060"/>
              </a:lnSpc>
            </a:pPr>
            <a:r>
              <a:rPr lang="en-US" sz="8060" b="1" dirty="0">
                <a:solidFill>
                  <a:srgbClr val="000000"/>
                </a:solidFill>
                <a:latin typeface="Calibri (MS) Bold"/>
                <a:ea typeface="Calibri (MS) Bold"/>
                <a:cs typeface="Calibri (MS) Bold"/>
                <a:sym typeface="Calibri (MS) Bold"/>
              </a:rPr>
              <a:t>8. Consult your doctor and dentist at least every six (6) months.</a:t>
            </a:r>
          </a:p>
        </p:txBody>
      </p:sp>
      <p:sp>
        <p:nvSpPr>
          <p:cNvPr id="18" name="TextBox 18"/>
          <p:cNvSpPr txBox="1"/>
          <p:nvPr/>
        </p:nvSpPr>
        <p:spPr>
          <a:xfrm>
            <a:off x="1619823" y="6637774"/>
            <a:ext cx="14868948" cy="1038746"/>
          </a:xfrm>
          <a:prstGeom prst="rect">
            <a:avLst/>
          </a:prstGeom>
        </p:spPr>
        <p:txBody>
          <a:bodyPr lIns="0" tIns="0" rIns="0" bIns="0" rtlCol="0" anchor="t">
            <a:spAutoFit/>
          </a:bodyPr>
          <a:lstStyle/>
          <a:p>
            <a:pPr algn="just">
              <a:lnSpc>
                <a:spcPts val="8060"/>
              </a:lnSpc>
            </a:pPr>
            <a:r>
              <a:rPr lang="en-US" sz="8060" b="1" dirty="0">
                <a:solidFill>
                  <a:srgbClr val="000000"/>
                </a:solidFill>
                <a:latin typeface="Calibri (MS) Bold"/>
                <a:ea typeface="Calibri (MS) Bold"/>
                <a:cs typeface="Calibri (MS) Bold"/>
                <a:sym typeface="Calibri (MS) Bold"/>
              </a:rPr>
              <a:t>9. Have a positive outlook in life.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TextBox 10"/>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1" name="TextBox 11"/>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2" name="TextBox 12"/>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3" name="TextBox 13"/>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
        <p:nvSpPr>
          <p:cNvPr id="15" name="TextBox 15"/>
          <p:cNvSpPr txBox="1"/>
          <p:nvPr/>
        </p:nvSpPr>
        <p:spPr>
          <a:xfrm>
            <a:off x="2553572" y="2900298"/>
            <a:ext cx="13056869" cy="4541168"/>
          </a:xfrm>
          <a:prstGeom prst="rect">
            <a:avLst/>
          </a:prstGeom>
        </p:spPr>
        <p:txBody>
          <a:bodyPr lIns="0" tIns="0" rIns="0" bIns="0" rtlCol="0" anchor="t">
            <a:spAutoFit/>
          </a:bodyPr>
          <a:lstStyle/>
          <a:p>
            <a:pPr algn="ctr">
              <a:lnSpc>
                <a:spcPts val="11161"/>
              </a:lnSpc>
            </a:pPr>
            <a:r>
              <a:rPr lang="en-US" sz="11161" b="1">
                <a:solidFill>
                  <a:srgbClr val="000000"/>
                </a:solidFill>
                <a:latin typeface="Calibri (MS) Bold"/>
                <a:ea typeface="Calibri (MS) Bold"/>
                <a:cs typeface="Calibri (MS) Bold"/>
                <a:sym typeface="Calibri (MS) Bold"/>
              </a:rPr>
              <a:t>What beauty care services can we avail of in a beauty salon?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Freeform 10"/>
          <p:cNvSpPr/>
          <p:nvPr/>
        </p:nvSpPr>
        <p:spPr>
          <a:xfrm>
            <a:off x="1550511" y="1839375"/>
            <a:ext cx="4959287" cy="3304125"/>
          </a:xfrm>
          <a:custGeom>
            <a:avLst/>
            <a:gdLst/>
            <a:ahLst/>
            <a:cxnLst/>
            <a:rect l="l" t="t" r="r" b="b"/>
            <a:pathLst>
              <a:path w="4959287" h="3304125">
                <a:moveTo>
                  <a:pt x="0" y="0"/>
                </a:moveTo>
                <a:lnTo>
                  <a:pt x="4959288" y="0"/>
                </a:lnTo>
                <a:lnTo>
                  <a:pt x="4959288" y="3304125"/>
                </a:lnTo>
                <a:lnTo>
                  <a:pt x="0" y="3304125"/>
                </a:lnTo>
                <a:lnTo>
                  <a:pt x="0" y="0"/>
                </a:lnTo>
                <a:close/>
              </a:path>
            </a:pathLst>
          </a:custGeom>
          <a:blipFill>
            <a:blip r:embed="rId5"/>
            <a:stretch>
              <a:fillRect/>
            </a:stretch>
          </a:blipFill>
        </p:spPr>
      </p:sp>
      <p:sp>
        <p:nvSpPr>
          <p:cNvPr id="11" name="Freeform 11"/>
          <p:cNvSpPr/>
          <p:nvPr/>
        </p:nvSpPr>
        <p:spPr>
          <a:xfrm>
            <a:off x="1550511" y="5797872"/>
            <a:ext cx="4877298" cy="3249500"/>
          </a:xfrm>
          <a:custGeom>
            <a:avLst/>
            <a:gdLst/>
            <a:ahLst/>
            <a:cxnLst/>
            <a:rect l="l" t="t" r="r" b="b"/>
            <a:pathLst>
              <a:path w="4877298" h="3249500">
                <a:moveTo>
                  <a:pt x="0" y="0"/>
                </a:moveTo>
                <a:lnTo>
                  <a:pt x="4877298" y="0"/>
                </a:lnTo>
                <a:lnTo>
                  <a:pt x="4877298" y="3249500"/>
                </a:lnTo>
                <a:lnTo>
                  <a:pt x="0" y="3249500"/>
                </a:lnTo>
                <a:lnTo>
                  <a:pt x="0" y="0"/>
                </a:lnTo>
                <a:close/>
              </a:path>
            </a:pathLst>
          </a:custGeom>
          <a:blipFill>
            <a:blip r:embed="rId6"/>
            <a:stretch>
              <a:fillRect/>
            </a:stretch>
          </a:blipFill>
        </p:spPr>
      </p:sp>
      <p:sp>
        <p:nvSpPr>
          <p:cNvPr id="12" name="Freeform 12"/>
          <p:cNvSpPr/>
          <p:nvPr/>
        </p:nvSpPr>
        <p:spPr>
          <a:xfrm>
            <a:off x="6708679" y="1940103"/>
            <a:ext cx="4870643" cy="3245066"/>
          </a:xfrm>
          <a:custGeom>
            <a:avLst/>
            <a:gdLst/>
            <a:ahLst/>
            <a:cxnLst/>
            <a:rect l="l" t="t" r="r" b="b"/>
            <a:pathLst>
              <a:path w="4870643" h="3245066">
                <a:moveTo>
                  <a:pt x="0" y="0"/>
                </a:moveTo>
                <a:lnTo>
                  <a:pt x="4870642" y="0"/>
                </a:lnTo>
                <a:lnTo>
                  <a:pt x="4870642" y="3245066"/>
                </a:lnTo>
                <a:lnTo>
                  <a:pt x="0" y="3245066"/>
                </a:lnTo>
                <a:lnTo>
                  <a:pt x="0" y="0"/>
                </a:lnTo>
                <a:close/>
              </a:path>
            </a:pathLst>
          </a:custGeom>
          <a:blipFill>
            <a:blip r:embed="rId7"/>
            <a:stretch>
              <a:fillRect/>
            </a:stretch>
          </a:blipFill>
        </p:spPr>
      </p:sp>
      <p:sp>
        <p:nvSpPr>
          <p:cNvPr id="13" name="Freeform 13"/>
          <p:cNvSpPr/>
          <p:nvPr/>
        </p:nvSpPr>
        <p:spPr>
          <a:xfrm>
            <a:off x="6708679" y="5802306"/>
            <a:ext cx="4870643" cy="3245066"/>
          </a:xfrm>
          <a:custGeom>
            <a:avLst/>
            <a:gdLst/>
            <a:ahLst/>
            <a:cxnLst/>
            <a:rect l="l" t="t" r="r" b="b"/>
            <a:pathLst>
              <a:path w="4870643" h="3245066">
                <a:moveTo>
                  <a:pt x="0" y="0"/>
                </a:moveTo>
                <a:lnTo>
                  <a:pt x="4870642" y="0"/>
                </a:lnTo>
                <a:lnTo>
                  <a:pt x="4870642" y="3245066"/>
                </a:lnTo>
                <a:lnTo>
                  <a:pt x="0" y="3245066"/>
                </a:lnTo>
                <a:lnTo>
                  <a:pt x="0" y="0"/>
                </a:lnTo>
                <a:close/>
              </a:path>
            </a:pathLst>
          </a:custGeom>
          <a:blipFill>
            <a:blip r:embed="rId8"/>
            <a:stretch>
              <a:fillRect/>
            </a:stretch>
          </a:blipFill>
        </p:spPr>
      </p:sp>
      <p:sp>
        <p:nvSpPr>
          <p:cNvPr id="14" name="Freeform 14"/>
          <p:cNvSpPr/>
          <p:nvPr/>
        </p:nvSpPr>
        <p:spPr>
          <a:xfrm>
            <a:off x="11921996" y="1940103"/>
            <a:ext cx="4870643" cy="3250047"/>
          </a:xfrm>
          <a:custGeom>
            <a:avLst/>
            <a:gdLst/>
            <a:ahLst/>
            <a:cxnLst/>
            <a:rect l="l" t="t" r="r" b="b"/>
            <a:pathLst>
              <a:path w="4870643" h="3250047">
                <a:moveTo>
                  <a:pt x="0" y="0"/>
                </a:moveTo>
                <a:lnTo>
                  <a:pt x="4870643" y="0"/>
                </a:lnTo>
                <a:lnTo>
                  <a:pt x="4870643" y="3250047"/>
                </a:lnTo>
                <a:lnTo>
                  <a:pt x="0" y="3250047"/>
                </a:lnTo>
                <a:lnTo>
                  <a:pt x="0" y="0"/>
                </a:lnTo>
                <a:close/>
              </a:path>
            </a:pathLst>
          </a:custGeom>
          <a:blipFill>
            <a:blip r:embed="rId9"/>
            <a:stretch>
              <a:fillRect/>
            </a:stretch>
          </a:blipFill>
        </p:spPr>
      </p:sp>
      <p:sp>
        <p:nvSpPr>
          <p:cNvPr id="15" name="Freeform 15"/>
          <p:cNvSpPr/>
          <p:nvPr/>
        </p:nvSpPr>
        <p:spPr>
          <a:xfrm>
            <a:off x="11929461" y="5802306"/>
            <a:ext cx="4863178" cy="3245066"/>
          </a:xfrm>
          <a:custGeom>
            <a:avLst/>
            <a:gdLst/>
            <a:ahLst/>
            <a:cxnLst/>
            <a:rect l="l" t="t" r="r" b="b"/>
            <a:pathLst>
              <a:path w="4863178" h="3245066">
                <a:moveTo>
                  <a:pt x="0" y="0"/>
                </a:moveTo>
                <a:lnTo>
                  <a:pt x="4863178" y="0"/>
                </a:lnTo>
                <a:lnTo>
                  <a:pt x="4863178" y="3245066"/>
                </a:lnTo>
                <a:lnTo>
                  <a:pt x="0" y="3245066"/>
                </a:lnTo>
                <a:lnTo>
                  <a:pt x="0" y="0"/>
                </a:lnTo>
                <a:close/>
              </a:path>
            </a:pathLst>
          </a:custGeom>
          <a:blipFill>
            <a:blip r:embed="rId10"/>
            <a:stretch>
              <a:fillRect/>
            </a:stretch>
          </a:blipFill>
        </p:spPr>
      </p:sp>
      <p:sp>
        <p:nvSpPr>
          <p:cNvPr id="16" name="TextBox 16"/>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7" name="TextBox 17"/>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8" name="TextBox 18"/>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9" name="TextBox 19"/>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TextBox 10"/>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1" name="TextBox 11"/>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2" name="TextBox 12"/>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3" name="TextBox 13"/>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
        <p:nvSpPr>
          <p:cNvPr id="15" name="TextBox 15"/>
          <p:cNvSpPr txBox="1"/>
          <p:nvPr/>
        </p:nvSpPr>
        <p:spPr>
          <a:xfrm>
            <a:off x="1028700" y="2135217"/>
            <a:ext cx="16040156" cy="5836568"/>
          </a:xfrm>
          <a:prstGeom prst="rect">
            <a:avLst/>
          </a:prstGeom>
        </p:spPr>
        <p:txBody>
          <a:bodyPr lIns="0" tIns="0" rIns="0" bIns="0" rtlCol="0" anchor="t">
            <a:spAutoFit/>
          </a:bodyPr>
          <a:lstStyle/>
          <a:p>
            <a:pPr algn="ctr">
              <a:lnSpc>
                <a:spcPts val="11161"/>
              </a:lnSpc>
            </a:pPr>
            <a:r>
              <a:rPr lang="en-US" sz="11161" b="1">
                <a:solidFill>
                  <a:srgbClr val="000000"/>
                </a:solidFill>
                <a:latin typeface="Calibri (MS) Bold"/>
                <a:ea typeface="Calibri (MS) Bold"/>
                <a:cs typeface="Calibri (MS) Bold"/>
                <a:sym typeface="Calibri (MS) Bold"/>
              </a:rPr>
              <a:t>ACTIVITY 1</a:t>
            </a:r>
          </a:p>
          <a:p>
            <a:pPr algn="ctr">
              <a:lnSpc>
                <a:spcPts val="10261"/>
              </a:lnSpc>
            </a:pPr>
            <a:endParaRPr lang="en-US" sz="11161" b="1">
              <a:solidFill>
                <a:srgbClr val="000000"/>
              </a:solidFill>
              <a:latin typeface="Calibri (MS) Bold"/>
              <a:ea typeface="Calibri (MS) Bold"/>
              <a:cs typeface="Calibri (MS) Bold"/>
              <a:sym typeface="Calibri (MS) Bold"/>
            </a:endParaRPr>
          </a:p>
          <a:p>
            <a:pPr algn="ctr">
              <a:lnSpc>
                <a:spcPts val="11161"/>
              </a:lnSpc>
            </a:pPr>
            <a:r>
              <a:rPr lang="en-US" sz="11161" b="1">
                <a:solidFill>
                  <a:srgbClr val="000000"/>
                </a:solidFill>
                <a:latin typeface="Calibri (MS) Bold"/>
                <a:ea typeface="Calibri (MS) Bold"/>
                <a:cs typeface="Calibri (MS) Bold"/>
                <a:sym typeface="Calibri (MS) Bold"/>
              </a:rPr>
              <a:t>Beauty Care and Wellness Practices Assessment Tool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Freeform 10"/>
          <p:cNvSpPr/>
          <p:nvPr/>
        </p:nvSpPr>
        <p:spPr>
          <a:xfrm>
            <a:off x="3346109" y="1596390"/>
            <a:ext cx="11595783" cy="8044574"/>
          </a:xfrm>
          <a:custGeom>
            <a:avLst/>
            <a:gdLst/>
            <a:ahLst/>
            <a:cxnLst/>
            <a:rect l="l" t="t" r="r" b="b"/>
            <a:pathLst>
              <a:path w="11595783" h="8044574">
                <a:moveTo>
                  <a:pt x="0" y="0"/>
                </a:moveTo>
                <a:lnTo>
                  <a:pt x="11595782" y="0"/>
                </a:lnTo>
                <a:lnTo>
                  <a:pt x="11595782" y="8044574"/>
                </a:lnTo>
                <a:lnTo>
                  <a:pt x="0" y="8044574"/>
                </a:lnTo>
                <a:lnTo>
                  <a:pt x="0" y="0"/>
                </a:lnTo>
                <a:close/>
              </a:path>
            </a:pathLst>
          </a:custGeom>
          <a:blipFill>
            <a:blip r:embed="rId5"/>
            <a:stretch>
              <a:fillRect/>
            </a:stretch>
          </a:blipFill>
        </p:spPr>
      </p:sp>
      <p:sp>
        <p:nvSpPr>
          <p:cNvPr id="11" name="TextBox 11"/>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2" name="TextBox 12"/>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3" name="TextBox 13"/>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4" name="TextBox 14"/>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6"/>
            <a:stretch>
              <a:fillRect/>
            </a:stretch>
          </a:blipFill>
        </p:spPr>
      </p:sp>
      <p:sp>
        <p:nvSpPr>
          <p:cNvPr id="10" name="Freeform 10"/>
          <p:cNvSpPr/>
          <p:nvPr/>
        </p:nvSpPr>
        <p:spPr>
          <a:xfrm>
            <a:off x="1326032" y="2270397"/>
            <a:ext cx="15635935" cy="5746206"/>
          </a:xfrm>
          <a:custGeom>
            <a:avLst/>
            <a:gdLst/>
            <a:ahLst/>
            <a:cxnLst/>
            <a:rect l="l" t="t" r="r" b="b"/>
            <a:pathLst>
              <a:path w="15635935" h="5746206">
                <a:moveTo>
                  <a:pt x="0" y="0"/>
                </a:moveTo>
                <a:lnTo>
                  <a:pt x="15635936" y="0"/>
                </a:lnTo>
                <a:lnTo>
                  <a:pt x="15635936" y="5746206"/>
                </a:lnTo>
                <a:lnTo>
                  <a:pt x="0" y="5746206"/>
                </a:lnTo>
                <a:lnTo>
                  <a:pt x="0" y="0"/>
                </a:lnTo>
                <a:close/>
              </a:path>
            </a:pathLst>
          </a:custGeom>
          <a:blipFill>
            <a:blip r:embed="rId7"/>
            <a:stretch>
              <a:fillRect/>
            </a:stretch>
          </a:blipFill>
        </p:spPr>
      </p:sp>
      <p:sp>
        <p:nvSpPr>
          <p:cNvPr id="11" name="TextBox 11"/>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2" name="TextBox 12"/>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3" name="TextBox 13"/>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4" name="TextBox 14"/>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pic>
        <p:nvPicPr>
          <p:cNvPr id="16" name="10 Minute Tim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4446069" y="555171"/>
            <a:ext cx="2689244" cy="15127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4830252" y="656585"/>
            <a:ext cx="12429048" cy="1216416"/>
            <a:chOff x="0" y="0"/>
            <a:chExt cx="16572064" cy="1621888"/>
          </a:xfrm>
        </p:grpSpPr>
        <p:sp>
          <p:nvSpPr>
            <p:cNvPr id="10" name="Freeform 10"/>
            <p:cNvSpPr/>
            <p:nvPr/>
          </p:nvSpPr>
          <p:spPr>
            <a:xfrm>
              <a:off x="0" y="53797"/>
              <a:ext cx="1568091" cy="1568091"/>
            </a:xfrm>
            <a:custGeom>
              <a:avLst/>
              <a:gdLst/>
              <a:ahLst/>
              <a:cxnLst/>
              <a:rect l="l" t="t" r="r" b="b"/>
              <a:pathLst>
                <a:path w="1568091" h="1568091">
                  <a:moveTo>
                    <a:pt x="0" y="0"/>
                  </a:moveTo>
                  <a:lnTo>
                    <a:pt x="1568091" y="0"/>
                  </a:lnTo>
                  <a:lnTo>
                    <a:pt x="1568091" y="1568091"/>
                  </a:lnTo>
                  <a:lnTo>
                    <a:pt x="0" y="1568091"/>
                  </a:lnTo>
                  <a:lnTo>
                    <a:pt x="0" y="0"/>
                  </a:lnTo>
                  <a:close/>
                </a:path>
              </a:pathLst>
            </a:custGeom>
            <a:blipFill>
              <a:blip r:embed="rId4"/>
              <a:stretch>
                <a:fillRect/>
              </a:stretch>
            </a:blipFill>
          </p:spPr>
        </p:sp>
        <p:sp>
          <p:nvSpPr>
            <p:cNvPr id="11" name="TextBox 11"/>
            <p:cNvSpPr txBox="1"/>
            <p:nvPr/>
          </p:nvSpPr>
          <p:spPr>
            <a:xfrm>
              <a:off x="2551371" y="-123825"/>
              <a:ext cx="14020693" cy="732026"/>
            </a:xfrm>
            <a:prstGeom prst="rect">
              <a:avLst/>
            </a:prstGeom>
          </p:spPr>
          <p:txBody>
            <a:bodyPr lIns="0" tIns="0" rIns="0" bIns="0" rtlCol="0" anchor="t">
              <a:spAutoFit/>
            </a:bodyPr>
            <a:lstStyle/>
            <a:p>
              <a:pPr marL="0" lvl="0" indent="0" algn="l">
                <a:lnSpc>
                  <a:spcPts val="4257"/>
                </a:lnSpc>
                <a:spcBef>
                  <a:spcPct val="0"/>
                </a:spcBef>
              </a:pPr>
              <a:r>
                <a:rPr lang="en-US" sz="3041" b="1">
                  <a:solidFill>
                    <a:srgbClr val="705C40"/>
                  </a:solidFill>
                  <a:latin typeface="Calibri (MS) Bold"/>
                  <a:ea typeface="Calibri (MS) Bold"/>
                  <a:cs typeface="Calibri (MS) Bold"/>
                  <a:sym typeface="Calibri (MS) Bold"/>
                </a:rPr>
                <a:t>JEHOSHUA ACADEMY OF MARIKINA</a:t>
              </a:r>
            </a:p>
          </p:txBody>
        </p:sp>
        <p:sp>
          <p:nvSpPr>
            <p:cNvPr id="12" name="TextBox 12"/>
            <p:cNvSpPr txBox="1"/>
            <p:nvPr/>
          </p:nvSpPr>
          <p:spPr>
            <a:xfrm>
              <a:off x="1821276" y="752118"/>
              <a:ext cx="2552593" cy="732026"/>
            </a:xfrm>
            <a:prstGeom prst="rect">
              <a:avLst/>
            </a:prstGeom>
          </p:spPr>
          <p:txBody>
            <a:bodyPr lIns="0" tIns="0" rIns="0" bIns="0" rtlCol="0" anchor="t">
              <a:spAutoFit/>
            </a:bodyPr>
            <a:lstStyle/>
            <a:p>
              <a:pPr algn="l">
                <a:lnSpc>
                  <a:spcPts val="4257"/>
                </a:lnSpc>
              </a:pPr>
              <a:r>
                <a:rPr lang="en-US" sz="3041" b="1">
                  <a:solidFill>
                    <a:srgbClr val="705C40"/>
                  </a:solidFill>
                  <a:latin typeface="Calibri (MS) Bold"/>
                  <a:ea typeface="Calibri (MS) Bold"/>
                  <a:cs typeface="Calibri (MS) Bold"/>
                  <a:sym typeface="Calibri (MS) Bold"/>
                </a:rPr>
                <a:t>Integrated</a:t>
              </a:r>
            </a:p>
          </p:txBody>
        </p:sp>
        <p:sp>
          <p:nvSpPr>
            <p:cNvPr id="13" name="TextBox 13"/>
            <p:cNvSpPr txBox="1"/>
            <p:nvPr/>
          </p:nvSpPr>
          <p:spPr>
            <a:xfrm>
              <a:off x="4064314" y="752118"/>
              <a:ext cx="3672832" cy="732026"/>
            </a:xfrm>
            <a:prstGeom prst="rect">
              <a:avLst/>
            </a:prstGeom>
          </p:spPr>
          <p:txBody>
            <a:bodyPr lIns="0" tIns="0" rIns="0" bIns="0" rtlCol="0" anchor="t">
              <a:spAutoFit/>
            </a:bodyPr>
            <a:lstStyle/>
            <a:p>
              <a:pPr marL="656619" lvl="1" indent="-328309" algn="l">
                <a:lnSpc>
                  <a:spcPts val="4257"/>
                </a:lnSpc>
                <a:buFont typeface="Arial"/>
                <a:buChar char="•"/>
              </a:pPr>
              <a:r>
                <a:rPr lang="en-US" sz="3041" b="1">
                  <a:solidFill>
                    <a:srgbClr val="705C40"/>
                  </a:solidFill>
                  <a:latin typeface="Calibri (MS) Bold"/>
                  <a:ea typeface="Calibri (MS) Bold"/>
                  <a:cs typeface="Calibri (MS) Bold"/>
                  <a:sym typeface="Calibri (MS) Bold"/>
                </a:rPr>
                <a:t>Responsive</a:t>
              </a:r>
            </a:p>
          </p:txBody>
        </p:sp>
        <p:sp>
          <p:nvSpPr>
            <p:cNvPr id="14" name="TextBox 14"/>
            <p:cNvSpPr txBox="1"/>
            <p:nvPr/>
          </p:nvSpPr>
          <p:spPr>
            <a:xfrm>
              <a:off x="7063617" y="752118"/>
              <a:ext cx="3672832" cy="732026"/>
            </a:xfrm>
            <a:prstGeom prst="rect">
              <a:avLst/>
            </a:prstGeom>
          </p:spPr>
          <p:txBody>
            <a:bodyPr lIns="0" tIns="0" rIns="0" bIns="0" rtlCol="0" anchor="t">
              <a:spAutoFit/>
            </a:bodyPr>
            <a:lstStyle/>
            <a:p>
              <a:pPr marL="656619" lvl="1" indent="-328309" algn="l">
                <a:lnSpc>
                  <a:spcPts val="4257"/>
                </a:lnSpc>
                <a:buFont typeface="Arial"/>
                <a:buChar char="•"/>
              </a:pPr>
              <a:r>
                <a:rPr lang="en-US" sz="3041" b="1">
                  <a:solidFill>
                    <a:srgbClr val="705C40"/>
                  </a:solidFill>
                  <a:latin typeface="Calibri (MS) Bold"/>
                  <a:ea typeface="Calibri (MS) Bold"/>
                  <a:cs typeface="Calibri (MS) Bold"/>
                  <a:sym typeface="Calibri (MS) Bold"/>
                </a:rPr>
                <a:t>Sustainable</a:t>
              </a:r>
            </a:p>
          </p:txBody>
        </p:sp>
      </p:grpSp>
      <p:sp>
        <p:nvSpPr>
          <p:cNvPr id="17" name="TextBox 17"/>
          <p:cNvSpPr txBox="1"/>
          <p:nvPr/>
        </p:nvSpPr>
        <p:spPr>
          <a:xfrm>
            <a:off x="1214129" y="3793772"/>
            <a:ext cx="15735755" cy="2123658"/>
          </a:xfrm>
          <a:prstGeom prst="rect">
            <a:avLst/>
          </a:prstGeom>
        </p:spPr>
        <p:txBody>
          <a:bodyPr wrap="square" lIns="0" tIns="0" rIns="0" bIns="0" rtlCol="0" anchor="t">
            <a:spAutoFit/>
          </a:bodyPr>
          <a:lstStyle/>
          <a:p>
            <a:pPr marL="0" lvl="0" indent="0" algn="ctr"/>
            <a:r>
              <a:rPr lang="en-US" sz="13800" b="1" dirty="0">
                <a:solidFill>
                  <a:srgbClr val="000000"/>
                </a:solidFill>
                <a:latin typeface="Calibri (MS) Bold"/>
                <a:ea typeface="Calibri (MS) Bold"/>
                <a:cs typeface="Calibri (MS) Bold"/>
                <a:sym typeface="Calibri (MS) Bold"/>
              </a:rPr>
              <a:t>CLASSROOM RULES</a:t>
            </a:r>
            <a:endParaRPr lang="en-US" sz="13800" b="1" u="none" strike="noStrike" dirty="0">
              <a:solidFill>
                <a:srgbClr val="000000"/>
              </a:solidFill>
              <a:latin typeface="Calibri (MS) Bold"/>
              <a:ea typeface="Calibri (MS) Bold"/>
              <a:cs typeface="Calibri (MS) Bold"/>
              <a:sym typeface="Calibri (MS) Bold"/>
            </a:endParaRPr>
          </a:p>
        </p:txBody>
      </p:sp>
    </p:spTree>
    <p:extLst>
      <p:ext uri="{BB962C8B-B14F-4D97-AF65-F5344CB8AC3E}">
        <p14:creationId xmlns:p14="http://schemas.microsoft.com/office/powerpoint/2010/main" val="1276900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TextBox 10"/>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1" name="TextBox 11"/>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2" name="TextBox 12"/>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3" name="TextBox 13"/>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
        <p:nvSpPr>
          <p:cNvPr id="15" name="TextBox 15"/>
          <p:cNvSpPr txBox="1"/>
          <p:nvPr/>
        </p:nvSpPr>
        <p:spPr>
          <a:xfrm>
            <a:off x="1923477" y="1863364"/>
            <a:ext cx="14317059" cy="2241549"/>
          </a:xfrm>
          <a:prstGeom prst="rect">
            <a:avLst/>
          </a:prstGeom>
        </p:spPr>
        <p:txBody>
          <a:bodyPr lIns="0" tIns="0" rIns="0" bIns="0" rtlCol="0" anchor="t">
            <a:spAutoFit/>
          </a:bodyPr>
          <a:lstStyle/>
          <a:p>
            <a:pPr algn="just">
              <a:lnSpc>
                <a:spcPts val="7999"/>
              </a:lnSpc>
            </a:pPr>
            <a:r>
              <a:rPr lang="en-US" sz="7999" b="1" dirty="0">
                <a:solidFill>
                  <a:srgbClr val="000000"/>
                </a:solidFill>
                <a:latin typeface="Calibri (MS) Bold"/>
                <a:ea typeface="Calibri (MS) Bold"/>
                <a:cs typeface="Calibri (MS) Bold"/>
                <a:sym typeface="Calibri (MS) Bold"/>
              </a:rPr>
              <a:t>What emotions did you feel while doing the activity?</a:t>
            </a:r>
          </a:p>
        </p:txBody>
      </p:sp>
      <p:sp>
        <p:nvSpPr>
          <p:cNvPr id="16" name="TextBox 16"/>
          <p:cNvSpPr txBox="1"/>
          <p:nvPr/>
        </p:nvSpPr>
        <p:spPr>
          <a:xfrm>
            <a:off x="1923477" y="4714255"/>
            <a:ext cx="14317059" cy="4260849"/>
          </a:xfrm>
          <a:prstGeom prst="rect">
            <a:avLst/>
          </a:prstGeom>
        </p:spPr>
        <p:txBody>
          <a:bodyPr lIns="0" tIns="0" rIns="0" bIns="0" rtlCol="0" anchor="t">
            <a:spAutoFit/>
          </a:bodyPr>
          <a:lstStyle/>
          <a:p>
            <a:pPr algn="just">
              <a:lnSpc>
                <a:spcPts val="7999"/>
              </a:lnSpc>
            </a:pPr>
            <a:r>
              <a:rPr lang="en-US" sz="7999" b="1" dirty="0">
                <a:solidFill>
                  <a:srgbClr val="000000"/>
                </a:solidFill>
                <a:latin typeface="Calibri (MS) Bold"/>
                <a:ea typeface="Calibri (MS) Bold"/>
                <a:cs typeface="Calibri (MS) Bold"/>
                <a:sym typeface="Calibri (MS) Bold"/>
              </a:rPr>
              <a:t>How do your personal habits in skin, hair, and nail care affect your overall health and self-confidence?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TextBox 10"/>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1" name="TextBox 11"/>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2" name="TextBox 12"/>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3" name="TextBox 13"/>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
        <p:nvSpPr>
          <p:cNvPr id="15" name="TextBox 15"/>
          <p:cNvSpPr txBox="1"/>
          <p:nvPr/>
        </p:nvSpPr>
        <p:spPr>
          <a:xfrm>
            <a:off x="1923477" y="3318978"/>
            <a:ext cx="14317059" cy="4236068"/>
          </a:xfrm>
          <a:prstGeom prst="rect">
            <a:avLst/>
          </a:prstGeom>
        </p:spPr>
        <p:txBody>
          <a:bodyPr lIns="0" tIns="0" rIns="0" bIns="0" rtlCol="0" anchor="t">
            <a:spAutoFit/>
          </a:bodyPr>
          <a:lstStyle/>
          <a:p>
            <a:pPr algn="ctr">
              <a:lnSpc>
                <a:spcPts val="10399"/>
              </a:lnSpc>
            </a:pPr>
            <a:r>
              <a:rPr lang="en-US" sz="10399" b="1" dirty="0">
                <a:solidFill>
                  <a:srgbClr val="000000"/>
                </a:solidFill>
                <a:latin typeface="Calibri (MS) Bold"/>
                <a:ea typeface="Calibri (MS) Bold"/>
                <a:cs typeface="Calibri (MS) Bold"/>
                <a:sym typeface="Calibri (MS) Bold"/>
              </a:rPr>
              <a:t>What realizations did you have after you finished your task?</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TextBox 10"/>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1" name="TextBox 11"/>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2" name="TextBox 12"/>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3" name="TextBox 13"/>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
        <p:nvSpPr>
          <p:cNvPr id="15" name="TextBox 15"/>
          <p:cNvSpPr txBox="1"/>
          <p:nvPr/>
        </p:nvSpPr>
        <p:spPr>
          <a:xfrm>
            <a:off x="1713661" y="4152900"/>
            <a:ext cx="15559494" cy="1508105"/>
          </a:xfrm>
          <a:prstGeom prst="rect">
            <a:avLst/>
          </a:prstGeom>
        </p:spPr>
        <p:txBody>
          <a:bodyPr wrap="square" lIns="0" tIns="0" rIns="0" bIns="0" rtlCol="0" anchor="t">
            <a:spAutoFit/>
          </a:bodyPr>
          <a:lstStyle/>
          <a:p>
            <a:pPr algn="ctr">
              <a:lnSpc>
                <a:spcPts val="10399"/>
              </a:lnSpc>
            </a:pPr>
            <a:r>
              <a:rPr lang="en-US" sz="15000" b="1" dirty="0">
                <a:solidFill>
                  <a:srgbClr val="000000"/>
                </a:solidFill>
                <a:latin typeface="Calibri (MS) Bold"/>
                <a:ea typeface="Calibri (MS) Bold"/>
                <a:cs typeface="Calibri (MS) Bold"/>
                <a:sym typeface="Calibri (MS) Bold"/>
              </a:rPr>
              <a:t>ASSIGNMENT</a:t>
            </a:r>
          </a:p>
        </p:txBody>
      </p:sp>
      <p:sp>
        <p:nvSpPr>
          <p:cNvPr id="16" name="Freeform 8"/>
          <p:cNvSpPr/>
          <p:nvPr/>
        </p:nvSpPr>
        <p:spPr>
          <a:xfrm rot="5400000">
            <a:off x="13601700" y="4190200"/>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93812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TextBox 10"/>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1" name="TextBox 11"/>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2" name="TextBox 12"/>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3" name="TextBox 13"/>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
        <p:nvSpPr>
          <p:cNvPr id="15" name="TextBox 15"/>
          <p:cNvSpPr txBox="1"/>
          <p:nvPr/>
        </p:nvSpPr>
        <p:spPr>
          <a:xfrm>
            <a:off x="1692879" y="3716172"/>
            <a:ext cx="15559494" cy="2757165"/>
          </a:xfrm>
          <a:prstGeom prst="rect">
            <a:avLst/>
          </a:prstGeom>
        </p:spPr>
        <p:txBody>
          <a:bodyPr wrap="square" lIns="0" tIns="0" rIns="0" bIns="0" rtlCol="0" anchor="t">
            <a:spAutoFit/>
          </a:bodyPr>
          <a:lstStyle/>
          <a:p>
            <a:pPr algn="ctr">
              <a:lnSpc>
                <a:spcPts val="10399"/>
              </a:lnSpc>
            </a:pPr>
            <a:r>
              <a:rPr lang="en-US" sz="12500" b="1" dirty="0">
                <a:solidFill>
                  <a:srgbClr val="000000"/>
                </a:solidFill>
                <a:latin typeface="Calibri (MS) Bold"/>
                <a:ea typeface="Calibri (MS) Bold"/>
                <a:cs typeface="Calibri (MS) Bold"/>
                <a:sym typeface="Calibri (MS) Bold"/>
              </a:rPr>
              <a:t>THANK YOU FOR LISTENING!</a:t>
            </a:r>
          </a:p>
        </p:txBody>
      </p:sp>
      <p:sp>
        <p:nvSpPr>
          <p:cNvPr id="16" name="Freeform 8"/>
          <p:cNvSpPr/>
          <p:nvPr/>
        </p:nvSpPr>
        <p:spPr>
          <a:xfrm rot="5400000">
            <a:off x="13601700" y="4190200"/>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1846384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TextBox 10"/>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1" name="TextBox 11"/>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2" name="TextBox 12"/>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3" name="TextBox 13"/>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
        <p:nvSpPr>
          <p:cNvPr id="15" name="TextBox 15"/>
          <p:cNvSpPr txBox="1"/>
          <p:nvPr/>
        </p:nvSpPr>
        <p:spPr>
          <a:xfrm>
            <a:off x="1413617" y="5044395"/>
            <a:ext cx="15559494" cy="1877117"/>
          </a:xfrm>
          <a:prstGeom prst="rect">
            <a:avLst/>
          </a:prstGeom>
        </p:spPr>
        <p:txBody>
          <a:bodyPr wrap="square" lIns="0" tIns="0" rIns="0" bIns="0" rtlCol="0" anchor="t">
            <a:spAutoFit/>
          </a:bodyPr>
          <a:lstStyle/>
          <a:p>
            <a:pPr algn="ctr">
              <a:lnSpc>
                <a:spcPts val="10399"/>
              </a:lnSpc>
            </a:pPr>
            <a:r>
              <a:rPr lang="en-US" sz="25900" b="1" dirty="0">
                <a:solidFill>
                  <a:srgbClr val="000000"/>
                </a:solidFill>
                <a:latin typeface="Calibri (MS) Bold"/>
                <a:ea typeface="Calibri (MS) Bold"/>
                <a:cs typeface="Calibri (MS) Bold"/>
                <a:sym typeface="Calibri (MS) Bold"/>
              </a:rPr>
              <a:t>PRAYER</a:t>
            </a:r>
          </a:p>
        </p:txBody>
      </p:sp>
    </p:spTree>
    <p:extLst>
      <p:ext uri="{BB962C8B-B14F-4D97-AF65-F5344CB8AC3E}">
        <p14:creationId xmlns:p14="http://schemas.microsoft.com/office/powerpoint/2010/main" val="2808601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4830252" y="656585"/>
            <a:ext cx="12429048" cy="1216416"/>
            <a:chOff x="0" y="0"/>
            <a:chExt cx="16572064" cy="1621888"/>
          </a:xfrm>
        </p:grpSpPr>
        <p:sp>
          <p:nvSpPr>
            <p:cNvPr id="10" name="Freeform 10"/>
            <p:cNvSpPr/>
            <p:nvPr/>
          </p:nvSpPr>
          <p:spPr>
            <a:xfrm>
              <a:off x="0" y="53797"/>
              <a:ext cx="1568091" cy="1568091"/>
            </a:xfrm>
            <a:custGeom>
              <a:avLst/>
              <a:gdLst/>
              <a:ahLst/>
              <a:cxnLst/>
              <a:rect l="l" t="t" r="r" b="b"/>
              <a:pathLst>
                <a:path w="1568091" h="1568091">
                  <a:moveTo>
                    <a:pt x="0" y="0"/>
                  </a:moveTo>
                  <a:lnTo>
                    <a:pt x="1568091" y="0"/>
                  </a:lnTo>
                  <a:lnTo>
                    <a:pt x="1568091" y="1568091"/>
                  </a:lnTo>
                  <a:lnTo>
                    <a:pt x="0" y="1568091"/>
                  </a:lnTo>
                  <a:lnTo>
                    <a:pt x="0" y="0"/>
                  </a:lnTo>
                  <a:close/>
                </a:path>
              </a:pathLst>
            </a:custGeom>
            <a:blipFill>
              <a:blip r:embed="rId4"/>
              <a:stretch>
                <a:fillRect/>
              </a:stretch>
            </a:blipFill>
          </p:spPr>
        </p:sp>
        <p:sp>
          <p:nvSpPr>
            <p:cNvPr id="11" name="TextBox 11"/>
            <p:cNvSpPr txBox="1"/>
            <p:nvPr/>
          </p:nvSpPr>
          <p:spPr>
            <a:xfrm>
              <a:off x="2551371" y="-123825"/>
              <a:ext cx="14020693" cy="732026"/>
            </a:xfrm>
            <a:prstGeom prst="rect">
              <a:avLst/>
            </a:prstGeom>
          </p:spPr>
          <p:txBody>
            <a:bodyPr lIns="0" tIns="0" rIns="0" bIns="0" rtlCol="0" anchor="t">
              <a:spAutoFit/>
            </a:bodyPr>
            <a:lstStyle/>
            <a:p>
              <a:pPr marL="0" lvl="0" indent="0" algn="l">
                <a:lnSpc>
                  <a:spcPts val="4257"/>
                </a:lnSpc>
                <a:spcBef>
                  <a:spcPct val="0"/>
                </a:spcBef>
              </a:pPr>
              <a:r>
                <a:rPr lang="en-US" sz="3041" b="1">
                  <a:solidFill>
                    <a:srgbClr val="705C40"/>
                  </a:solidFill>
                  <a:latin typeface="Calibri (MS) Bold"/>
                  <a:ea typeface="Calibri (MS) Bold"/>
                  <a:cs typeface="Calibri (MS) Bold"/>
                  <a:sym typeface="Calibri (MS) Bold"/>
                </a:rPr>
                <a:t>JEHOSHUA ACADEMY OF MARIKINA</a:t>
              </a:r>
            </a:p>
          </p:txBody>
        </p:sp>
        <p:sp>
          <p:nvSpPr>
            <p:cNvPr id="12" name="TextBox 12"/>
            <p:cNvSpPr txBox="1"/>
            <p:nvPr/>
          </p:nvSpPr>
          <p:spPr>
            <a:xfrm>
              <a:off x="1821276" y="752118"/>
              <a:ext cx="2552593" cy="732026"/>
            </a:xfrm>
            <a:prstGeom prst="rect">
              <a:avLst/>
            </a:prstGeom>
          </p:spPr>
          <p:txBody>
            <a:bodyPr lIns="0" tIns="0" rIns="0" bIns="0" rtlCol="0" anchor="t">
              <a:spAutoFit/>
            </a:bodyPr>
            <a:lstStyle/>
            <a:p>
              <a:pPr algn="l">
                <a:lnSpc>
                  <a:spcPts val="4257"/>
                </a:lnSpc>
              </a:pPr>
              <a:r>
                <a:rPr lang="en-US" sz="3041" b="1">
                  <a:solidFill>
                    <a:srgbClr val="705C40"/>
                  </a:solidFill>
                  <a:latin typeface="Calibri (MS) Bold"/>
                  <a:ea typeface="Calibri (MS) Bold"/>
                  <a:cs typeface="Calibri (MS) Bold"/>
                  <a:sym typeface="Calibri (MS) Bold"/>
                </a:rPr>
                <a:t>Integrated</a:t>
              </a:r>
            </a:p>
          </p:txBody>
        </p:sp>
        <p:sp>
          <p:nvSpPr>
            <p:cNvPr id="13" name="TextBox 13"/>
            <p:cNvSpPr txBox="1"/>
            <p:nvPr/>
          </p:nvSpPr>
          <p:spPr>
            <a:xfrm>
              <a:off x="4064314" y="752118"/>
              <a:ext cx="3672832" cy="732026"/>
            </a:xfrm>
            <a:prstGeom prst="rect">
              <a:avLst/>
            </a:prstGeom>
          </p:spPr>
          <p:txBody>
            <a:bodyPr lIns="0" tIns="0" rIns="0" bIns="0" rtlCol="0" anchor="t">
              <a:spAutoFit/>
            </a:bodyPr>
            <a:lstStyle/>
            <a:p>
              <a:pPr marL="656619" lvl="1" indent="-328309" algn="l">
                <a:lnSpc>
                  <a:spcPts val="4257"/>
                </a:lnSpc>
                <a:buFont typeface="Arial"/>
                <a:buChar char="•"/>
              </a:pPr>
              <a:r>
                <a:rPr lang="en-US" sz="3041" b="1">
                  <a:solidFill>
                    <a:srgbClr val="705C40"/>
                  </a:solidFill>
                  <a:latin typeface="Calibri (MS) Bold"/>
                  <a:ea typeface="Calibri (MS) Bold"/>
                  <a:cs typeface="Calibri (MS) Bold"/>
                  <a:sym typeface="Calibri (MS) Bold"/>
                </a:rPr>
                <a:t>Responsive</a:t>
              </a:r>
            </a:p>
          </p:txBody>
        </p:sp>
        <p:sp>
          <p:nvSpPr>
            <p:cNvPr id="14" name="TextBox 14"/>
            <p:cNvSpPr txBox="1"/>
            <p:nvPr/>
          </p:nvSpPr>
          <p:spPr>
            <a:xfrm>
              <a:off x="7063617" y="752118"/>
              <a:ext cx="3672832" cy="732026"/>
            </a:xfrm>
            <a:prstGeom prst="rect">
              <a:avLst/>
            </a:prstGeom>
          </p:spPr>
          <p:txBody>
            <a:bodyPr lIns="0" tIns="0" rIns="0" bIns="0" rtlCol="0" anchor="t">
              <a:spAutoFit/>
            </a:bodyPr>
            <a:lstStyle/>
            <a:p>
              <a:pPr marL="656619" lvl="1" indent="-328309" algn="l">
                <a:lnSpc>
                  <a:spcPts val="4257"/>
                </a:lnSpc>
                <a:buFont typeface="Arial"/>
                <a:buChar char="•"/>
              </a:pPr>
              <a:r>
                <a:rPr lang="en-US" sz="3041" b="1">
                  <a:solidFill>
                    <a:srgbClr val="705C40"/>
                  </a:solidFill>
                  <a:latin typeface="Calibri (MS) Bold"/>
                  <a:ea typeface="Calibri (MS) Bold"/>
                  <a:cs typeface="Calibri (MS) Bold"/>
                  <a:sym typeface="Calibri (MS) Bold"/>
                </a:rPr>
                <a:t>Sustainable</a:t>
              </a:r>
            </a:p>
          </p:txBody>
        </p:sp>
      </p:grpSp>
      <p:pic>
        <p:nvPicPr>
          <p:cNvPr id="1026" name="Picture 2" descr="Raise Your Ha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2848" y="3504064"/>
            <a:ext cx="5043361" cy="33622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rturing Friendships | Baamboozle - Baamboozle | The Most Fun Classroom  Gam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6209" y="3516133"/>
            <a:ext cx="5016972" cy="33501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Be Respectful - The Warrior Messeng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9833" y="3516133"/>
            <a:ext cx="5483225" cy="3350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29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4830252" y="656585"/>
            <a:ext cx="12429048" cy="1216416"/>
            <a:chOff x="0" y="0"/>
            <a:chExt cx="16572064" cy="1621888"/>
          </a:xfrm>
        </p:grpSpPr>
        <p:sp>
          <p:nvSpPr>
            <p:cNvPr id="10" name="Freeform 10"/>
            <p:cNvSpPr/>
            <p:nvPr/>
          </p:nvSpPr>
          <p:spPr>
            <a:xfrm>
              <a:off x="0" y="53797"/>
              <a:ext cx="1568091" cy="1568091"/>
            </a:xfrm>
            <a:custGeom>
              <a:avLst/>
              <a:gdLst/>
              <a:ahLst/>
              <a:cxnLst/>
              <a:rect l="l" t="t" r="r" b="b"/>
              <a:pathLst>
                <a:path w="1568091" h="1568091">
                  <a:moveTo>
                    <a:pt x="0" y="0"/>
                  </a:moveTo>
                  <a:lnTo>
                    <a:pt x="1568091" y="0"/>
                  </a:lnTo>
                  <a:lnTo>
                    <a:pt x="1568091" y="1568091"/>
                  </a:lnTo>
                  <a:lnTo>
                    <a:pt x="0" y="1568091"/>
                  </a:lnTo>
                  <a:lnTo>
                    <a:pt x="0" y="0"/>
                  </a:lnTo>
                  <a:close/>
                </a:path>
              </a:pathLst>
            </a:custGeom>
            <a:blipFill>
              <a:blip r:embed="rId4"/>
              <a:stretch>
                <a:fillRect/>
              </a:stretch>
            </a:blipFill>
          </p:spPr>
        </p:sp>
        <p:sp>
          <p:nvSpPr>
            <p:cNvPr id="11" name="TextBox 11"/>
            <p:cNvSpPr txBox="1"/>
            <p:nvPr/>
          </p:nvSpPr>
          <p:spPr>
            <a:xfrm>
              <a:off x="2551371" y="-123825"/>
              <a:ext cx="14020693" cy="732026"/>
            </a:xfrm>
            <a:prstGeom prst="rect">
              <a:avLst/>
            </a:prstGeom>
          </p:spPr>
          <p:txBody>
            <a:bodyPr lIns="0" tIns="0" rIns="0" bIns="0" rtlCol="0" anchor="t">
              <a:spAutoFit/>
            </a:bodyPr>
            <a:lstStyle/>
            <a:p>
              <a:pPr marL="0" lvl="0" indent="0" algn="l">
                <a:lnSpc>
                  <a:spcPts val="4257"/>
                </a:lnSpc>
                <a:spcBef>
                  <a:spcPct val="0"/>
                </a:spcBef>
              </a:pPr>
              <a:r>
                <a:rPr lang="en-US" sz="3041" b="1">
                  <a:solidFill>
                    <a:srgbClr val="705C40"/>
                  </a:solidFill>
                  <a:latin typeface="Calibri (MS) Bold"/>
                  <a:ea typeface="Calibri (MS) Bold"/>
                  <a:cs typeface="Calibri (MS) Bold"/>
                  <a:sym typeface="Calibri (MS) Bold"/>
                </a:rPr>
                <a:t>JEHOSHUA ACADEMY OF MARIKINA</a:t>
              </a:r>
            </a:p>
          </p:txBody>
        </p:sp>
        <p:sp>
          <p:nvSpPr>
            <p:cNvPr id="12" name="TextBox 12"/>
            <p:cNvSpPr txBox="1"/>
            <p:nvPr/>
          </p:nvSpPr>
          <p:spPr>
            <a:xfrm>
              <a:off x="1821276" y="752118"/>
              <a:ext cx="2552593" cy="732026"/>
            </a:xfrm>
            <a:prstGeom prst="rect">
              <a:avLst/>
            </a:prstGeom>
          </p:spPr>
          <p:txBody>
            <a:bodyPr lIns="0" tIns="0" rIns="0" bIns="0" rtlCol="0" anchor="t">
              <a:spAutoFit/>
            </a:bodyPr>
            <a:lstStyle/>
            <a:p>
              <a:pPr algn="l">
                <a:lnSpc>
                  <a:spcPts val="4257"/>
                </a:lnSpc>
              </a:pPr>
              <a:r>
                <a:rPr lang="en-US" sz="3041" b="1">
                  <a:solidFill>
                    <a:srgbClr val="705C40"/>
                  </a:solidFill>
                  <a:latin typeface="Calibri (MS) Bold"/>
                  <a:ea typeface="Calibri (MS) Bold"/>
                  <a:cs typeface="Calibri (MS) Bold"/>
                  <a:sym typeface="Calibri (MS) Bold"/>
                </a:rPr>
                <a:t>Integrated</a:t>
              </a:r>
            </a:p>
          </p:txBody>
        </p:sp>
        <p:sp>
          <p:nvSpPr>
            <p:cNvPr id="13" name="TextBox 13"/>
            <p:cNvSpPr txBox="1"/>
            <p:nvPr/>
          </p:nvSpPr>
          <p:spPr>
            <a:xfrm>
              <a:off x="4064314" y="752118"/>
              <a:ext cx="3672832" cy="732026"/>
            </a:xfrm>
            <a:prstGeom prst="rect">
              <a:avLst/>
            </a:prstGeom>
          </p:spPr>
          <p:txBody>
            <a:bodyPr lIns="0" tIns="0" rIns="0" bIns="0" rtlCol="0" anchor="t">
              <a:spAutoFit/>
            </a:bodyPr>
            <a:lstStyle/>
            <a:p>
              <a:pPr marL="656619" lvl="1" indent="-328309" algn="l">
                <a:lnSpc>
                  <a:spcPts val="4257"/>
                </a:lnSpc>
                <a:buFont typeface="Arial"/>
                <a:buChar char="•"/>
              </a:pPr>
              <a:r>
                <a:rPr lang="en-US" sz="3041" b="1">
                  <a:solidFill>
                    <a:srgbClr val="705C40"/>
                  </a:solidFill>
                  <a:latin typeface="Calibri (MS) Bold"/>
                  <a:ea typeface="Calibri (MS) Bold"/>
                  <a:cs typeface="Calibri (MS) Bold"/>
                  <a:sym typeface="Calibri (MS) Bold"/>
                </a:rPr>
                <a:t>Responsive</a:t>
              </a:r>
            </a:p>
          </p:txBody>
        </p:sp>
        <p:sp>
          <p:nvSpPr>
            <p:cNvPr id="14" name="TextBox 14"/>
            <p:cNvSpPr txBox="1"/>
            <p:nvPr/>
          </p:nvSpPr>
          <p:spPr>
            <a:xfrm>
              <a:off x="7063617" y="752118"/>
              <a:ext cx="3672832" cy="732026"/>
            </a:xfrm>
            <a:prstGeom prst="rect">
              <a:avLst/>
            </a:prstGeom>
          </p:spPr>
          <p:txBody>
            <a:bodyPr lIns="0" tIns="0" rIns="0" bIns="0" rtlCol="0" anchor="t">
              <a:spAutoFit/>
            </a:bodyPr>
            <a:lstStyle/>
            <a:p>
              <a:pPr marL="656619" lvl="1" indent="-328309" algn="l">
                <a:lnSpc>
                  <a:spcPts val="4257"/>
                </a:lnSpc>
                <a:buFont typeface="Arial"/>
                <a:buChar char="•"/>
              </a:pPr>
              <a:r>
                <a:rPr lang="en-US" sz="3041" b="1">
                  <a:solidFill>
                    <a:srgbClr val="705C40"/>
                  </a:solidFill>
                  <a:latin typeface="Calibri (MS) Bold"/>
                  <a:ea typeface="Calibri (MS) Bold"/>
                  <a:cs typeface="Calibri (MS) Bold"/>
                  <a:sym typeface="Calibri (MS) Bold"/>
                </a:rPr>
                <a:t>Sustainable</a:t>
              </a:r>
            </a:p>
          </p:txBody>
        </p:sp>
      </p:grpSp>
      <p:sp>
        <p:nvSpPr>
          <p:cNvPr id="17" name="TextBox 17"/>
          <p:cNvSpPr txBox="1"/>
          <p:nvPr/>
        </p:nvSpPr>
        <p:spPr>
          <a:xfrm>
            <a:off x="1214129" y="3123840"/>
            <a:ext cx="15735755" cy="4247317"/>
          </a:xfrm>
          <a:prstGeom prst="rect">
            <a:avLst/>
          </a:prstGeom>
        </p:spPr>
        <p:txBody>
          <a:bodyPr wrap="square" lIns="0" tIns="0" rIns="0" bIns="0" rtlCol="0" anchor="t">
            <a:spAutoFit/>
          </a:bodyPr>
          <a:lstStyle/>
          <a:p>
            <a:pPr marL="0" lvl="0" indent="0" algn="ctr"/>
            <a:r>
              <a:rPr lang="en-US" sz="13800" b="1" dirty="0">
                <a:solidFill>
                  <a:srgbClr val="000000"/>
                </a:solidFill>
                <a:latin typeface="Calibri (MS) Bold"/>
                <a:ea typeface="Calibri (MS) Bold"/>
                <a:cs typeface="Calibri (MS) Bold"/>
                <a:sym typeface="Calibri (MS) Bold"/>
              </a:rPr>
              <a:t>WEEK 1</a:t>
            </a:r>
          </a:p>
          <a:p>
            <a:pPr marL="0" lvl="0" indent="0" algn="ctr"/>
            <a:r>
              <a:rPr lang="en-US" sz="13800" b="1" u="none" strike="noStrike" dirty="0">
                <a:solidFill>
                  <a:srgbClr val="000000"/>
                </a:solidFill>
                <a:latin typeface="Calibri (MS) Bold"/>
                <a:ea typeface="Calibri (MS) Bold"/>
                <a:cs typeface="Calibri (MS) Bold"/>
                <a:sym typeface="Calibri (MS) Bold"/>
              </a:rPr>
              <a:t>DAY 1</a:t>
            </a:r>
          </a:p>
        </p:txBody>
      </p:sp>
    </p:spTree>
    <p:extLst>
      <p:ext uri="{BB962C8B-B14F-4D97-AF65-F5344CB8AC3E}">
        <p14:creationId xmlns:p14="http://schemas.microsoft.com/office/powerpoint/2010/main" val="3799106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4830252" y="656585"/>
            <a:ext cx="12429048" cy="1216416"/>
            <a:chOff x="0" y="0"/>
            <a:chExt cx="16572064" cy="1621888"/>
          </a:xfrm>
        </p:grpSpPr>
        <p:sp>
          <p:nvSpPr>
            <p:cNvPr id="10" name="Freeform 10"/>
            <p:cNvSpPr/>
            <p:nvPr/>
          </p:nvSpPr>
          <p:spPr>
            <a:xfrm>
              <a:off x="0" y="53797"/>
              <a:ext cx="1568091" cy="1568091"/>
            </a:xfrm>
            <a:custGeom>
              <a:avLst/>
              <a:gdLst/>
              <a:ahLst/>
              <a:cxnLst/>
              <a:rect l="l" t="t" r="r" b="b"/>
              <a:pathLst>
                <a:path w="1568091" h="1568091">
                  <a:moveTo>
                    <a:pt x="0" y="0"/>
                  </a:moveTo>
                  <a:lnTo>
                    <a:pt x="1568091" y="0"/>
                  </a:lnTo>
                  <a:lnTo>
                    <a:pt x="1568091" y="1568091"/>
                  </a:lnTo>
                  <a:lnTo>
                    <a:pt x="0" y="1568091"/>
                  </a:lnTo>
                  <a:lnTo>
                    <a:pt x="0" y="0"/>
                  </a:lnTo>
                  <a:close/>
                </a:path>
              </a:pathLst>
            </a:custGeom>
            <a:blipFill>
              <a:blip r:embed="rId4"/>
              <a:stretch>
                <a:fillRect/>
              </a:stretch>
            </a:blipFill>
          </p:spPr>
        </p:sp>
        <p:sp>
          <p:nvSpPr>
            <p:cNvPr id="11" name="TextBox 11"/>
            <p:cNvSpPr txBox="1"/>
            <p:nvPr/>
          </p:nvSpPr>
          <p:spPr>
            <a:xfrm>
              <a:off x="2551371" y="-123825"/>
              <a:ext cx="14020693" cy="732026"/>
            </a:xfrm>
            <a:prstGeom prst="rect">
              <a:avLst/>
            </a:prstGeom>
          </p:spPr>
          <p:txBody>
            <a:bodyPr lIns="0" tIns="0" rIns="0" bIns="0" rtlCol="0" anchor="t">
              <a:spAutoFit/>
            </a:bodyPr>
            <a:lstStyle/>
            <a:p>
              <a:pPr marL="0" lvl="0" indent="0" algn="l">
                <a:lnSpc>
                  <a:spcPts val="4257"/>
                </a:lnSpc>
                <a:spcBef>
                  <a:spcPct val="0"/>
                </a:spcBef>
              </a:pPr>
              <a:r>
                <a:rPr lang="en-US" sz="3041" b="1">
                  <a:solidFill>
                    <a:srgbClr val="705C40"/>
                  </a:solidFill>
                  <a:latin typeface="Calibri (MS) Bold"/>
                  <a:ea typeface="Calibri (MS) Bold"/>
                  <a:cs typeface="Calibri (MS) Bold"/>
                  <a:sym typeface="Calibri (MS) Bold"/>
                </a:rPr>
                <a:t>JEHOSHUA ACADEMY OF MARIKINA</a:t>
              </a:r>
            </a:p>
          </p:txBody>
        </p:sp>
        <p:sp>
          <p:nvSpPr>
            <p:cNvPr id="12" name="TextBox 12"/>
            <p:cNvSpPr txBox="1"/>
            <p:nvPr/>
          </p:nvSpPr>
          <p:spPr>
            <a:xfrm>
              <a:off x="1821276" y="752118"/>
              <a:ext cx="2552593" cy="732026"/>
            </a:xfrm>
            <a:prstGeom prst="rect">
              <a:avLst/>
            </a:prstGeom>
          </p:spPr>
          <p:txBody>
            <a:bodyPr lIns="0" tIns="0" rIns="0" bIns="0" rtlCol="0" anchor="t">
              <a:spAutoFit/>
            </a:bodyPr>
            <a:lstStyle/>
            <a:p>
              <a:pPr algn="l">
                <a:lnSpc>
                  <a:spcPts val="4257"/>
                </a:lnSpc>
              </a:pPr>
              <a:r>
                <a:rPr lang="en-US" sz="3041" b="1">
                  <a:solidFill>
                    <a:srgbClr val="705C40"/>
                  </a:solidFill>
                  <a:latin typeface="Calibri (MS) Bold"/>
                  <a:ea typeface="Calibri (MS) Bold"/>
                  <a:cs typeface="Calibri (MS) Bold"/>
                  <a:sym typeface="Calibri (MS) Bold"/>
                </a:rPr>
                <a:t>Integrated</a:t>
              </a:r>
            </a:p>
          </p:txBody>
        </p:sp>
        <p:sp>
          <p:nvSpPr>
            <p:cNvPr id="13" name="TextBox 13"/>
            <p:cNvSpPr txBox="1"/>
            <p:nvPr/>
          </p:nvSpPr>
          <p:spPr>
            <a:xfrm>
              <a:off x="4064314" y="752118"/>
              <a:ext cx="3672832" cy="732026"/>
            </a:xfrm>
            <a:prstGeom prst="rect">
              <a:avLst/>
            </a:prstGeom>
          </p:spPr>
          <p:txBody>
            <a:bodyPr lIns="0" tIns="0" rIns="0" bIns="0" rtlCol="0" anchor="t">
              <a:spAutoFit/>
            </a:bodyPr>
            <a:lstStyle/>
            <a:p>
              <a:pPr marL="656619" lvl="1" indent="-328309" algn="l">
                <a:lnSpc>
                  <a:spcPts val="4257"/>
                </a:lnSpc>
                <a:buFont typeface="Arial"/>
                <a:buChar char="•"/>
              </a:pPr>
              <a:r>
                <a:rPr lang="en-US" sz="3041" b="1">
                  <a:solidFill>
                    <a:srgbClr val="705C40"/>
                  </a:solidFill>
                  <a:latin typeface="Calibri (MS) Bold"/>
                  <a:ea typeface="Calibri (MS) Bold"/>
                  <a:cs typeface="Calibri (MS) Bold"/>
                  <a:sym typeface="Calibri (MS) Bold"/>
                </a:rPr>
                <a:t>Responsive</a:t>
              </a:r>
            </a:p>
          </p:txBody>
        </p:sp>
        <p:sp>
          <p:nvSpPr>
            <p:cNvPr id="14" name="TextBox 14"/>
            <p:cNvSpPr txBox="1"/>
            <p:nvPr/>
          </p:nvSpPr>
          <p:spPr>
            <a:xfrm>
              <a:off x="7063617" y="752118"/>
              <a:ext cx="3672832" cy="732026"/>
            </a:xfrm>
            <a:prstGeom prst="rect">
              <a:avLst/>
            </a:prstGeom>
          </p:spPr>
          <p:txBody>
            <a:bodyPr lIns="0" tIns="0" rIns="0" bIns="0" rtlCol="0" anchor="t">
              <a:spAutoFit/>
            </a:bodyPr>
            <a:lstStyle/>
            <a:p>
              <a:pPr marL="656619" lvl="1" indent="-328309" algn="l">
                <a:lnSpc>
                  <a:spcPts val="4257"/>
                </a:lnSpc>
                <a:buFont typeface="Arial"/>
                <a:buChar char="•"/>
              </a:pPr>
              <a:r>
                <a:rPr lang="en-US" sz="3041" b="1">
                  <a:solidFill>
                    <a:srgbClr val="705C40"/>
                  </a:solidFill>
                  <a:latin typeface="Calibri (MS) Bold"/>
                  <a:ea typeface="Calibri (MS) Bold"/>
                  <a:cs typeface="Calibri (MS) Bold"/>
                  <a:sym typeface="Calibri (MS) Bold"/>
                </a:rPr>
                <a:t>Sustainable</a:t>
              </a:r>
            </a:p>
          </p:txBody>
        </p:sp>
      </p:grpSp>
      <p:sp>
        <p:nvSpPr>
          <p:cNvPr id="17" name="TextBox 17"/>
          <p:cNvSpPr txBox="1"/>
          <p:nvPr/>
        </p:nvSpPr>
        <p:spPr>
          <a:xfrm>
            <a:off x="1214129" y="2517147"/>
            <a:ext cx="15735755" cy="6370975"/>
          </a:xfrm>
          <a:prstGeom prst="rect">
            <a:avLst/>
          </a:prstGeom>
        </p:spPr>
        <p:txBody>
          <a:bodyPr wrap="square" lIns="0" tIns="0" rIns="0" bIns="0" rtlCol="0" anchor="t">
            <a:spAutoFit/>
          </a:bodyPr>
          <a:lstStyle/>
          <a:p>
            <a:pPr marL="0" lvl="0" indent="0" algn="ctr"/>
            <a:r>
              <a:rPr lang="en-US" sz="13800" b="1" dirty="0">
                <a:solidFill>
                  <a:srgbClr val="000000"/>
                </a:solidFill>
                <a:latin typeface="Calibri (MS) Bold"/>
                <a:ea typeface="Calibri (MS) Bold"/>
                <a:cs typeface="Calibri (MS) Bold"/>
                <a:sym typeface="Calibri (MS) Bold"/>
              </a:rPr>
              <a:t>FAMILY AND CONSUMER SCIENCE (FCS)</a:t>
            </a:r>
            <a:endParaRPr lang="en-US" sz="13800" b="1" u="none" strike="noStrike" dirty="0">
              <a:solidFill>
                <a:srgbClr val="000000"/>
              </a:solidFill>
              <a:latin typeface="Calibri (MS) Bold"/>
              <a:ea typeface="Calibri (MS) Bold"/>
              <a:cs typeface="Calibri (MS) Bold"/>
              <a:sym typeface="Calibri (MS) Bold"/>
            </a:endParaRPr>
          </a:p>
        </p:txBody>
      </p:sp>
    </p:spTree>
    <p:extLst>
      <p:ext uri="{BB962C8B-B14F-4D97-AF65-F5344CB8AC3E}">
        <p14:creationId xmlns:p14="http://schemas.microsoft.com/office/powerpoint/2010/main" val="2532257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5583799" y="460840"/>
            <a:ext cx="926000" cy="926000"/>
          </a:xfrm>
          <a:custGeom>
            <a:avLst/>
            <a:gdLst/>
            <a:ahLst/>
            <a:cxnLst/>
            <a:rect l="l" t="t" r="r" b="b"/>
            <a:pathLst>
              <a:path w="926000" h="926000">
                <a:moveTo>
                  <a:pt x="0" y="0"/>
                </a:moveTo>
                <a:lnTo>
                  <a:pt x="926000" y="0"/>
                </a:lnTo>
                <a:lnTo>
                  <a:pt x="926000" y="926000"/>
                </a:lnTo>
                <a:lnTo>
                  <a:pt x="0" y="926000"/>
                </a:lnTo>
                <a:lnTo>
                  <a:pt x="0" y="0"/>
                </a:lnTo>
                <a:close/>
              </a:path>
            </a:pathLst>
          </a:custGeom>
          <a:blipFill>
            <a:blip r:embed="rId4"/>
            <a:stretch>
              <a:fillRect/>
            </a:stretch>
          </a:blipFill>
        </p:spPr>
      </p:sp>
      <p:sp>
        <p:nvSpPr>
          <p:cNvPr id="10" name="Freeform 10"/>
          <p:cNvSpPr/>
          <p:nvPr/>
        </p:nvSpPr>
        <p:spPr>
          <a:xfrm>
            <a:off x="1832004" y="2070014"/>
            <a:ext cx="4340684" cy="6505112"/>
          </a:xfrm>
          <a:custGeom>
            <a:avLst/>
            <a:gdLst/>
            <a:ahLst/>
            <a:cxnLst/>
            <a:rect l="l" t="t" r="r" b="b"/>
            <a:pathLst>
              <a:path w="4340684" h="6505112">
                <a:moveTo>
                  <a:pt x="0" y="0"/>
                </a:moveTo>
                <a:lnTo>
                  <a:pt x="4340684" y="0"/>
                </a:lnTo>
                <a:lnTo>
                  <a:pt x="4340684" y="6505112"/>
                </a:lnTo>
                <a:lnTo>
                  <a:pt x="0" y="6505112"/>
                </a:lnTo>
                <a:lnTo>
                  <a:pt x="0" y="0"/>
                </a:lnTo>
                <a:close/>
              </a:path>
            </a:pathLst>
          </a:custGeom>
          <a:blipFill>
            <a:blip r:embed="rId5"/>
            <a:stretch>
              <a:fillRect/>
            </a:stretch>
          </a:blipFill>
        </p:spPr>
      </p:sp>
      <p:sp>
        <p:nvSpPr>
          <p:cNvPr id="11" name="Freeform 11"/>
          <p:cNvSpPr/>
          <p:nvPr/>
        </p:nvSpPr>
        <p:spPr>
          <a:xfrm>
            <a:off x="6730412" y="2070014"/>
            <a:ext cx="4338777" cy="6505112"/>
          </a:xfrm>
          <a:custGeom>
            <a:avLst/>
            <a:gdLst/>
            <a:ahLst/>
            <a:cxnLst/>
            <a:rect l="l" t="t" r="r" b="b"/>
            <a:pathLst>
              <a:path w="4338777" h="6505112">
                <a:moveTo>
                  <a:pt x="0" y="0"/>
                </a:moveTo>
                <a:lnTo>
                  <a:pt x="4338776" y="0"/>
                </a:lnTo>
                <a:lnTo>
                  <a:pt x="4338776" y="6505112"/>
                </a:lnTo>
                <a:lnTo>
                  <a:pt x="0" y="6505112"/>
                </a:lnTo>
                <a:lnTo>
                  <a:pt x="0" y="0"/>
                </a:lnTo>
                <a:close/>
              </a:path>
            </a:pathLst>
          </a:custGeom>
          <a:blipFill>
            <a:blip r:embed="rId6"/>
            <a:stretch>
              <a:fillRect t="-109"/>
            </a:stretch>
          </a:blipFill>
        </p:spPr>
      </p:sp>
      <p:sp>
        <p:nvSpPr>
          <p:cNvPr id="12" name="Freeform 12"/>
          <p:cNvSpPr/>
          <p:nvPr/>
        </p:nvSpPr>
        <p:spPr>
          <a:xfrm>
            <a:off x="11626912" y="2070014"/>
            <a:ext cx="4340684" cy="6505112"/>
          </a:xfrm>
          <a:custGeom>
            <a:avLst/>
            <a:gdLst/>
            <a:ahLst/>
            <a:cxnLst/>
            <a:rect l="l" t="t" r="r" b="b"/>
            <a:pathLst>
              <a:path w="4340684" h="6505112">
                <a:moveTo>
                  <a:pt x="0" y="0"/>
                </a:moveTo>
                <a:lnTo>
                  <a:pt x="4340684" y="0"/>
                </a:lnTo>
                <a:lnTo>
                  <a:pt x="4340684" y="6505112"/>
                </a:lnTo>
                <a:lnTo>
                  <a:pt x="0" y="6505112"/>
                </a:lnTo>
                <a:lnTo>
                  <a:pt x="0" y="0"/>
                </a:lnTo>
                <a:close/>
              </a:path>
            </a:pathLst>
          </a:custGeom>
          <a:blipFill>
            <a:blip r:embed="rId7"/>
            <a:stretch>
              <a:fillRect/>
            </a:stretch>
          </a:blipFill>
        </p:spPr>
      </p:sp>
      <p:sp>
        <p:nvSpPr>
          <p:cNvPr id="13" name="TextBox 13"/>
          <p:cNvSpPr txBox="1"/>
          <p:nvPr/>
        </p:nvSpPr>
        <p:spPr>
          <a:xfrm>
            <a:off x="7029445" y="375115"/>
            <a:ext cx="10515520" cy="443865"/>
          </a:xfrm>
          <a:prstGeom prst="rect">
            <a:avLst/>
          </a:prstGeom>
        </p:spPr>
        <p:txBody>
          <a:bodyPr lIns="0" tIns="0" rIns="0" bIns="0" rtlCol="0" anchor="t">
            <a:spAutoFit/>
          </a:bodyPr>
          <a:lstStyle/>
          <a:p>
            <a:pPr marL="0" lvl="0" indent="0" algn="l">
              <a:lnSpc>
                <a:spcPts val="3359"/>
              </a:lnSpc>
              <a:spcBef>
                <a:spcPct val="0"/>
              </a:spcBef>
            </a:pPr>
            <a:r>
              <a:rPr lang="en-US" sz="2400" b="1">
                <a:solidFill>
                  <a:srgbClr val="705C40"/>
                </a:solidFill>
                <a:latin typeface="Calibri (MS) Bold"/>
                <a:ea typeface="Calibri (MS) Bold"/>
                <a:cs typeface="Calibri (MS) Bold"/>
                <a:sym typeface="Calibri (MS) Bold"/>
              </a:rPr>
              <a:t>JEHOSHUA ACADEMY OF MARIKINA</a:t>
            </a:r>
          </a:p>
        </p:txBody>
      </p:sp>
      <p:sp>
        <p:nvSpPr>
          <p:cNvPr id="14" name="TextBox 14"/>
          <p:cNvSpPr txBox="1"/>
          <p:nvPr/>
        </p:nvSpPr>
        <p:spPr>
          <a:xfrm>
            <a:off x="6591788" y="942975"/>
            <a:ext cx="1914445" cy="443865"/>
          </a:xfrm>
          <a:prstGeom prst="rect">
            <a:avLst/>
          </a:prstGeom>
        </p:spPr>
        <p:txBody>
          <a:bodyPr lIns="0" tIns="0" rIns="0" bIns="0" rtlCol="0" anchor="t">
            <a:spAutoFit/>
          </a:bodyPr>
          <a:lstStyle/>
          <a:p>
            <a:pPr algn="l">
              <a:lnSpc>
                <a:spcPts val="3359"/>
              </a:lnSpc>
            </a:pPr>
            <a:r>
              <a:rPr lang="en-US" sz="2400" b="1">
                <a:solidFill>
                  <a:srgbClr val="705C40"/>
                </a:solidFill>
                <a:latin typeface="Calibri (MS) Bold"/>
                <a:ea typeface="Calibri (MS) Bold"/>
                <a:cs typeface="Calibri (MS) Bold"/>
                <a:sym typeface="Calibri (MS) Bold"/>
              </a:rPr>
              <a:t>Integrated</a:t>
            </a:r>
          </a:p>
        </p:txBody>
      </p:sp>
      <p:sp>
        <p:nvSpPr>
          <p:cNvPr id="15" name="TextBox 15"/>
          <p:cNvSpPr txBox="1"/>
          <p:nvPr/>
        </p:nvSpPr>
        <p:spPr>
          <a:xfrm>
            <a:off x="798666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Responsive</a:t>
            </a:r>
          </a:p>
        </p:txBody>
      </p:sp>
      <p:sp>
        <p:nvSpPr>
          <p:cNvPr id="16" name="TextBox 16"/>
          <p:cNvSpPr txBox="1"/>
          <p:nvPr/>
        </p:nvSpPr>
        <p:spPr>
          <a:xfrm>
            <a:off x="9927247" y="942975"/>
            <a:ext cx="2754624" cy="443865"/>
          </a:xfrm>
          <a:prstGeom prst="rect">
            <a:avLst/>
          </a:prstGeom>
        </p:spPr>
        <p:txBody>
          <a:bodyPr lIns="0" tIns="0" rIns="0" bIns="0" rtlCol="0" anchor="t">
            <a:spAutoFit/>
          </a:bodyPr>
          <a:lstStyle/>
          <a:p>
            <a:pPr marL="518160" lvl="1" indent="-259080" algn="l">
              <a:lnSpc>
                <a:spcPts val="3359"/>
              </a:lnSpc>
              <a:buFont typeface="Arial"/>
              <a:buChar char="•"/>
            </a:pPr>
            <a:r>
              <a:rPr lang="en-US" sz="2400" b="1">
                <a:solidFill>
                  <a:srgbClr val="705C40"/>
                </a:solidFill>
                <a:latin typeface="Calibri (MS) Bold"/>
                <a:ea typeface="Calibri (MS) Bold"/>
                <a:cs typeface="Calibri (MS) Bold"/>
                <a:sym typeface="Calibri (MS) Bold"/>
              </a:rPr>
              <a:t>Sustainable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4830252" y="656585"/>
            <a:ext cx="12429048" cy="1216416"/>
            <a:chOff x="0" y="0"/>
            <a:chExt cx="16572064" cy="1621888"/>
          </a:xfrm>
        </p:grpSpPr>
        <p:sp>
          <p:nvSpPr>
            <p:cNvPr id="10" name="Freeform 10"/>
            <p:cNvSpPr/>
            <p:nvPr/>
          </p:nvSpPr>
          <p:spPr>
            <a:xfrm>
              <a:off x="0" y="53797"/>
              <a:ext cx="1568091" cy="1568091"/>
            </a:xfrm>
            <a:custGeom>
              <a:avLst/>
              <a:gdLst/>
              <a:ahLst/>
              <a:cxnLst/>
              <a:rect l="l" t="t" r="r" b="b"/>
              <a:pathLst>
                <a:path w="1568091" h="1568091">
                  <a:moveTo>
                    <a:pt x="0" y="0"/>
                  </a:moveTo>
                  <a:lnTo>
                    <a:pt x="1568091" y="0"/>
                  </a:lnTo>
                  <a:lnTo>
                    <a:pt x="1568091" y="1568091"/>
                  </a:lnTo>
                  <a:lnTo>
                    <a:pt x="0" y="1568091"/>
                  </a:lnTo>
                  <a:lnTo>
                    <a:pt x="0" y="0"/>
                  </a:lnTo>
                  <a:close/>
                </a:path>
              </a:pathLst>
            </a:custGeom>
            <a:blipFill>
              <a:blip r:embed="rId4"/>
              <a:stretch>
                <a:fillRect/>
              </a:stretch>
            </a:blipFill>
          </p:spPr>
        </p:sp>
        <p:sp>
          <p:nvSpPr>
            <p:cNvPr id="11" name="TextBox 11"/>
            <p:cNvSpPr txBox="1"/>
            <p:nvPr/>
          </p:nvSpPr>
          <p:spPr>
            <a:xfrm>
              <a:off x="2551371" y="-123825"/>
              <a:ext cx="14020693" cy="732026"/>
            </a:xfrm>
            <a:prstGeom prst="rect">
              <a:avLst/>
            </a:prstGeom>
          </p:spPr>
          <p:txBody>
            <a:bodyPr lIns="0" tIns="0" rIns="0" bIns="0" rtlCol="0" anchor="t">
              <a:spAutoFit/>
            </a:bodyPr>
            <a:lstStyle/>
            <a:p>
              <a:pPr marL="0" lvl="0" indent="0" algn="l">
                <a:lnSpc>
                  <a:spcPts val="4257"/>
                </a:lnSpc>
                <a:spcBef>
                  <a:spcPct val="0"/>
                </a:spcBef>
              </a:pPr>
              <a:r>
                <a:rPr lang="en-US" sz="3041" b="1">
                  <a:solidFill>
                    <a:srgbClr val="705C40"/>
                  </a:solidFill>
                  <a:latin typeface="Calibri (MS) Bold"/>
                  <a:ea typeface="Calibri (MS) Bold"/>
                  <a:cs typeface="Calibri (MS) Bold"/>
                  <a:sym typeface="Calibri (MS) Bold"/>
                </a:rPr>
                <a:t>JEHOSHUA ACADEMY OF MARIKINA</a:t>
              </a:r>
            </a:p>
          </p:txBody>
        </p:sp>
        <p:sp>
          <p:nvSpPr>
            <p:cNvPr id="12" name="TextBox 12"/>
            <p:cNvSpPr txBox="1"/>
            <p:nvPr/>
          </p:nvSpPr>
          <p:spPr>
            <a:xfrm>
              <a:off x="1821276" y="752118"/>
              <a:ext cx="2552593" cy="732026"/>
            </a:xfrm>
            <a:prstGeom prst="rect">
              <a:avLst/>
            </a:prstGeom>
          </p:spPr>
          <p:txBody>
            <a:bodyPr lIns="0" tIns="0" rIns="0" bIns="0" rtlCol="0" anchor="t">
              <a:spAutoFit/>
            </a:bodyPr>
            <a:lstStyle/>
            <a:p>
              <a:pPr algn="l">
                <a:lnSpc>
                  <a:spcPts val="4257"/>
                </a:lnSpc>
              </a:pPr>
              <a:r>
                <a:rPr lang="en-US" sz="3041" b="1">
                  <a:solidFill>
                    <a:srgbClr val="705C40"/>
                  </a:solidFill>
                  <a:latin typeface="Calibri (MS) Bold"/>
                  <a:ea typeface="Calibri (MS) Bold"/>
                  <a:cs typeface="Calibri (MS) Bold"/>
                  <a:sym typeface="Calibri (MS) Bold"/>
                </a:rPr>
                <a:t>Integrated</a:t>
              </a:r>
            </a:p>
          </p:txBody>
        </p:sp>
        <p:sp>
          <p:nvSpPr>
            <p:cNvPr id="13" name="TextBox 13"/>
            <p:cNvSpPr txBox="1"/>
            <p:nvPr/>
          </p:nvSpPr>
          <p:spPr>
            <a:xfrm>
              <a:off x="4064314" y="752118"/>
              <a:ext cx="3672832" cy="732026"/>
            </a:xfrm>
            <a:prstGeom prst="rect">
              <a:avLst/>
            </a:prstGeom>
          </p:spPr>
          <p:txBody>
            <a:bodyPr lIns="0" tIns="0" rIns="0" bIns="0" rtlCol="0" anchor="t">
              <a:spAutoFit/>
            </a:bodyPr>
            <a:lstStyle/>
            <a:p>
              <a:pPr marL="656619" lvl="1" indent="-328309" algn="l">
                <a:lnSpc>
                  <a:spcPts val="4257"/>
                </a:lnSpc>
                <a:buFont typeface="Arial"/>
                <a:buChar char="•"/>
              </a:pPr>
              <a:r>
                <a:rPr lang="en-US" sz="3041" b="1">
                  <a:solidFill>
                    <a:srgbClr val="705C40"/>
                  </a:solidFill>
                  <a:latin typeface="Calibri (MS) Bold"/>
                  <a:ea typeface="Calibri (MS) Bold"/>
                  <a:cs typeface="Calibri (MS) Bold"/>
                  <a:sym typeface="Calibri (MS) Bold"/>
                </a:rPr>
                <a:t>Responsive</a:t>
              </a:r>
            </a:p>
          </p:txBody>
        </p:sp>
        <p:sp>
          <p:nvSpPr>
            <p:cNvPr id="14" name="TextBox 14"/>
            <p:cNvSpPr txBox="1"/>
            <p:nvPr/>
          </p:nvSpPr>
          <p:spPr>
            <a:xfrm>
              <a:off x="7063617" y="752118"/>
              <a:ext cx="3672832" cy="732026"/>
            </a:xfrm>
            <a:prstGeom prst="rect">
              <a:avLst/>
            </a:prstGeom>
          </p:spPr>
          <p:txBody>
            <a:bodyPr lIns="0" tIns="0" rIns="0" bIns="0" rtlCol="0" anchor="t">
              <a:spAutoFit/>
            </a:bodyPr>
            <a:lstStyle/>
            <a:p>
              <a:pPr marL="656619" lvl="1" indent="-328309" algn="l">
                <a:lnSpc>
                  <a:spcPts val="4257"/>
                </a:lnSpc>
                <a:buFont typeface="Arial"/>
                <a:buChar char="•"/>
              </a:pPr>
              <a:r>
                <a:rPr lang="en-US" sz="3041" b="1">
                  <a:solidFill>
                    <a:srgbClr val="705C40"/>
                  </a:solidFill>
                  <a:latin typeface="Calibri (MS) Bold"/>
                  <a:ea typeface="Calibri (MS) Bold"/>
                  <a:cs typeface="Calibri (MS) Bold"/>
                  <a:sym typeface="Calibri (MS) Bold"/>
                </a:rPr>
                <a:t>Sustainable</a:t>
              </a:r>
            </a:p>
          </p:txBody>
        </p:sp>
      </p:grpSp>
      <p:sp>
        <p:nvSpPr>
          <p:cNvPr id="16" name="TextBox 16"/>
          <p:cNvSpPr txBox="1"/>
          <p:nvPr/>
        </p:nvSpPr>
        <p:spPr>
          <a:xfrm>
            <a:off x="1320518" y="3973859"/>
            <a:ext cx="15588291" cy="3539430"/>
          </a:xfrm>
          <a:prstGeom prst="rect">
            <a:avLst/>
          </a:prstGeom>
        </p:spPr>
        <p:txBody>
          <a:bodyPr wrap="square" lIns="0" tIns="0" rIns="0" bIns="0" rtlCol="0" anchor="t">
            <a:spAutoFit/>
          </a:bodyPr>
          <a:lstStyle/>
          <a:p>
            <a:pPr marL="0" lvl="0" indent="0" algn="ctr"/>
            <a:r>
              <a:rPr lang="en-US" sz="11500" b="1" u="none" strike="noStrike" dirty="0">
                <a:solidFill>
                  <a:srgbClr val="000000"/>
                </a:solidFill>
                <a:latin typeface="Calibri (MS) Bold"/>
                <a:ea typeface="Calibri (MS) Bold"/>
                <a:cs typeface="Calibri (MS) Bold"/>
                <a:sym typeface="Calibri (MS) Bold"/>
              </a:rPr>
              <a:t>Concepts of Beauty Care</a:t>
            </a:r>
          </a:p>
          <a:p>
            <a:pPr marL="0" lvl="0" indent="0" algn="ctr"/>
            <a:r>
              <a:rPr lang="en-US" sz="11500" b="1" u="none" strike="noStrike" dirty="0">
                <a:solidFill>
                  <a:srgbClr val="000000"/>
                </a:solidFill>
                <a:latin typeface="Calibri (MS) Bold"/>
                <a:ea typeface="Calibri (MS) Bold"/>
                <a:cs typeface="Calibri (MS) Bold"/>
                <a:sym typeface="Calibri (MS) Bold"/>
              </a:rPr>
              <a:t>and Wellness Service</a:t>
            </a:r>
          </a:p>
        </p:txBody>
      </p:sp>
      <p:sp>
        <p:nvSpPr>
          <p:cNvPr id="19" name="TextBox 19"/>
          <p:cNvSpPr txBox="1"/>
          <p:nvPr/>
        </p:nvSpPr>
        <p:spPr>
          <a:xfrm>
            <a:off x="1028700" y="2044451"/>
            <a:ext cx="10515520" cy="1051570"/>
          </a:xfrm>
          <a:prstGeom prst="rect">
            <a:avLst/>
          </a:prstGeom>
        </p:spPr>
        <p:txBody>
          <a:bodyPr lIns="0" tIns="0" rIns="0" bIns="0" rtlCol="0" anchor="t">
            <a:spAutoFit/>
          </a:bodyPr>
          <a:lstStyle/>
          <a:p>
            <a:pPr marL="0" lvl="0" indent="0" algn="l">
              <a:lnSpc>
                <a:spcPts val="8177"/>
              </a:lnSpc>
              <a:spcBef>
                <a:spcPct val="0"/>
              </a:spcBef>
            </a:pPr>
            <a:r>
              <a:rPr lang="en-US" sz="5841" b="1" i="1" dirty="0">
                <a:solidFill>
                  <a:srgbClr val="705C40"/>
                </a:solidFill>
                <a:latin typeface="Calibri (MS) Bold Italics"/>
                <a:ea typeface="Calibri (MS) Bold Italics"/>
                <a:cs typeface="Calibri (MS) Bold Italics"/>
                <a:sym typeface="Calibri (MS) Bold Italics"/>
              </a:rPr>
              <a:t>WEEK 1 DAY 1</a:t>
            </a:r>
          </a:p>
        </p:txBody>
      </p:sp>
    </p:spTree>
    <p:extLst>
      <p:ext uri="{BB962C8B-B14F-4D97-AF65-F5344CB8AC3E}">
        <p14:creationId xmlns:p14="http://schemas.microsoft.com/office/powerpoint/2010/main" val="1716027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516133"/>
            <a:ext cx="1028700" cy="3338071"/>
            <a:chOff x="0" y="0"/>
            <a:chExt cx="270933" cy="879163"/>
          </a:xfrm>
        </p:grpSpPr>
        <p:sp>
          <p:nvSpPr>
            <p:cNvPr id="3" name="Freeform 3"/>
            <p:cNvSpPr/>
            <p:nvPr/>
          </p:nvSpPr>
          <p:spPr>
            <a:xfrm>
              <a:off x="0" y="0"/>
              <a:ext cx="270933" cy="879163"/>
            </a:xfrm>
            <a:custGeom>
              <a:avLst/>
              <a:gdLst/>
              <a:ahLst/>
              <a:cxnLst/>
              <a:rect l="l" t="t" r="r" b="b"/>
              <a:pathLst>
                <a:path w="270933" h="879163">
                  <a:moveTo>
                    <a:pt x="0" y="0"/>
                  </a:moveTo>
                  <a:lnTo>
                    <a:pt x="270933" y="0"/>
                  </a:lnTo>
                  <a:lnTo>
                    <a:pt x="270933" y="879163"/>
                  </a:lnTo>
                  <a:lnTo>
                    <a:pt x="0" y="879163"/>
                  </a:lnTo>
                  <a:close/>
                </a:path>
              </a:pathLst>
            </a:custGeom>
            <a:solidFill>
              <a:srgbClr val="BCA37F"/>
            </a:solidFill>
          </p:spPr>
        </p:sp>
        <p:sp>
          <p:nvSpPr>
            <p:cNvPr id="4" name="TextBox 4"/>
            <p:cNvSpPr txBox="1"/>
            <p:nvPr/>
          </p:nvSpPr>
          <p:spPr>
            <a:xfrm>
              <a:off x="0" y="-47625"/>
              <a:ext cx="270933" cy="92678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6663944" y="8297047"/>
            <a:ext cx="1190712" cy="11907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6B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rot="5400000">
            <a:off x="13601700" y="4190199"/>
            <a:ext cx="7315200" cy="247973"/>
          </a:xfrm>
          <a:custGeom>
            <a:avLst/>
            <a:gdLst/>
            <a:ahLst/>
            <a:cxnLst/>
            <a:rect l="l" t="t" r="r" b="b"/>
            <a:pathLst>
              <a:path w="7315200" h="247973">
                <a:moveTo>
                  <a:pt x="0" y="0"/>
                </a:moveTo>
                <a:lnTo>
                  <a:pt x="7315200" y="0"/>
                </a:lnTo>
                <a:lnTo>
                  <a:pt x="7315200" y="247972"/>
                </a:lnTo>
                <a:lnTo>
                  <a:pt x="0" y="2479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4830252" y="656585"/>
            <a:ext cx="12429048" cy="1216416"/>
            <a:chOff x="0" y="0"/>
            <a:chExt cx="16572064" cy="1621888"/>
          </a:xfrm>
        </p:grpSpPr>
        <p:sp>
          <p:nvSpPr>
            <p:cNvPr id="10" name="Freeform 10"/>
            <p:cNvSpPr/>
            <p:nvPr/>
          </p:nvSpPr>
          <p:spPr>
            <a:xfrm>
              <a:off x="0" y="53797"/>
              <a:ext cx="1568091" cy="1568091"/>
            </a:xfrm>
            <a:custGeom>
              <a:avLst/>
              <a:gdLst/>
              <a:ahLst/>
              <a:cxnLst/>
              <a:rect l="l" t="t" r="r" b="b"/>
              <a:pathLst>
                <a:path w="1568091" h="1568091">
                  <a:moveTo>
                    <a:pt x="0" y="0"/>
                  </a:moveTo>
                  <a:lnTo>
                    <a:pt x="1568091" y="0"/>
                  </a:lnTo>
                  <a:lnTo>
                    <a:pt x="1568091" y="1568091"/>
                  </a:lnTo>
                  <a:lnTo>
                    <a:pt x="0" y="1568091"/>
                  </a:lnTo>
                  <a:lnTo>
                    <a:pt x="0" y="0"/>
                  </a:lnTo>
                  <a:close/>
                </a:path>
              </a:pathLst>
            </a:custGeom>
            <a:blipFill>
              <a:blip r:embed="rId4"/>
              <a:stretch>
                <a:fillRect/>
              </a:stretch>
            </a:blipFill>
          </p:spPr>
        </p:sp>
        <p:sp>
          <p:nvSpPr>
            <p:cNvPr id="11" name="TextBox 11"/>
            <p:cNvSpPr txBox="1"/>
            <p:nvPr/>
          </p:nvSpPr>
          <p:spPr>
            <a:xfrm>
              <a:off x="2551371" y="-123825"/>
              <a:ext cx="14020693" cy="732026"/>
            </a:xfrm>
            <a:prstGeom prst="rect">
              <a:avLst/>
            </a:prstGeom>
          </p:spPr>
          <p:txBody>
            <a:bodyPr lIns="0" tIns="0" rIns="0" bIns="0" rtlCol="0" anchor="t">
              <a:spAutoFit/>
            </a:bodyPr>
            <a:lstStyle/>
            <a:p>
              <a:pPr marL="0" lvl="0" indent="0" algn="l">
                <a:lnSpc>
                  <a:spcPts val="4257"/>
                </a:lnSpc>
                <a:spcBef>
                  <a:spcPct val="0"/>
                </a:spcBef>
              </a:pPr>
              <a:r>
                <a:rPr lang="en-US" sz="3041" b="1">
                  <a:solidFill>
                    <a:srgbClr val="705C40"/>
                  </a:solidFill>
                  <a:latin typeface="Calibri (MS) Bold"/>
                  <a:ea typeface="Calibri (MS) Bold"/>
                  <a:cs typeface="Calibri (MS) Bold"/>
                  <a:sym typeface="Calibri (MS) Bold"/>
                </a:rPr>
                <a:t>JEHOSHUA ACADEMY OF MARIKINA</a:t>
              </a:r>
            </a:p>
          </p:txBody>
        </p:sp>
        <p:sp>
          <p:nvSpPr>
            <p:cNvPr id="12" name="TextBox 12"/>
            <p:cNvSpPr txBox="1"/>
            <p:nvPr/>
          </p:nvSpPr>
          <p:spPr>
            <a:xfrm>
              <a:off x="1821276" y="752118"/>
              <a:ext cx="2552593" cy="732026"/>
            </a:xfrm>
            <a:prstGeom prst="rect">
              <a:avLst/>
            </a:prstGeom>
          </p:spPr>
          <p:txBody>
            <a:bodyPr lIns="0" tIns="0" rIns="0" bIns="0" rtlCol="0" anchor="t">
              <a:spAutoFit/>
            </a:bodyPr>
            <a:lstStyle/>
            <a:p>
              <a:pPr algn="l">
                <a:lnSpc>
                  <a:spcPts val="4257"/>
                </a:lnSpc>
              </a:pPr>
              <a:r>
                <a:rPr lang="en-US" sz="3041" b="1">
                  <a:solidFill>
                    <a:srgbClr val="705C40"/>
                  </a:solidFill>
                  <a:latin typeface="Calibri (MS) Bold"/>
                  <a:ea typeface="Calibri (MS) Bold"/>
                  <a:cs typeface="Calibri (MS) Bold"/>
                  <a:sym typeface="Calibri (MS) Bold"/>
                </a:rPr>
                <a:t>Integrated</a:t>
              </a:r>
            </a:p>
          </p:txBody>
        </p:sp>
        <p:sp>
          <p:nvSpPr>
            <p:cNvPr id="13" name="TextBox 13"/>
            <p:cNvSpPr txBox="1"/>
            <p:nvPr/>
          </p:nvSpPr>
          <p:spPr>
            <a:xfrm>
              <a:off x="4064314" y="752118"/>
              <a:ext cx="3672832" cy="732026"/>
            </a:xfrm>
            <a:prstGeom prst="rect">
              <a:avLst/>
            </a:prstGeom>
          </p:spPr>
          <p:txBody>
            <a:bodyPr lIns="0" tIns="0" rIns="0" bIns="0" rtlCol="0" anchor="t">
              <a:spAutoFit/>
            </a:bodyPr>
            <a:lstStyle/>
            <a:p>
              <a:pPr marL="656619" lvl="1" indent="-328309" algn="l">
                <a:lnSpc>
                  <a:spcPts val="4257"/>
                </a:lnSpc>
                <a:buFont typeface="Arial"/>
                <a:buChar char="•"/>
              </a:pPr>
              <a:r>
                <a:rPr lang="en-US" sz="3041" b="1">
                  <a:solidFill>
                    <a:srgbClr val="705C40"/>
                  </a:solidFill>
                  <a:latin typeface="Calibri (MS) Bold"/>
                  <a:ea typeface="Calibri (MS) Bold"/>
                  <a:cs typeface="Calibri (MS) Bold"/>
                  <a:sym typeface="Calibri (MS) Bold"/>
                </a:rPr>
                <a:t>Responsive</a:t>
              </a:r>
            </a:p>
          </p:txBody>
        </p:sp>
        <p:sp>
          <p:nvSpPr>
            <p:cNvPr id="14" name="TextBox 14"/>
            <p:cNvSpPr txBox="1"/>
            <p:nvPr/>
          </p:nvSpPr>
          <p:spPr>
            <a:xfrm>
              <a:off x="7063617" y="752118"/>
              <a:ext cx="3672832" cy="732026"/>
            </a:xfrm>
            <a:prstGeom prst="rect">
              <a:avLst/>
            </a:prstGeom>
          </p:spPr>
          <p:txBody>
            <a:bodyPr lIns="0" tIns="0" rIns="0" bIns="0" rtlCol="0" anchor="t">
              <a:spAutoFit/>
            </a:bodyPr>
            <a:lstStyle/>
            <a:p>
              <a:pPr marL="656619" lvl="1" indent="-328309" algn="l">
                <a:lnSpc>
                  <a:spcPts val="4257"/>
                </a:lnSpc>
                <a:buFont typeface="Arial"/>
                <a:buChar char="•"/>
              </a:pPr>
              <a:r>
                <a:rPr lang="en-US" sz="3041" b="1">
                  <a:solidFill>
                    <a:srgbClr val="705C40"/>
                  </a:solidFill>
                  <a:latin typeface="Calibri (MS) Bold"/>
                  <a:ea typeface="Calibri (MS) Bold"/>
                  <a:cs typeface="Calibri (MS) Bold"/>
                  <a:sym typeface="Calibri (MS) Bold"/>
                </a:rPr>
                <a:t>Sustainable</a:t>
              </a:r>
            </a:p>
          </p:txBody>
        </p:sp>
      </p:grpSp>
      <p:sp>
        <p:nvSpPr>
          <p:cNvPr id="16" name="TextBox 16"/>
          <p:cNvSpPr txBox="1"/>
          <p:nvPr/>
        </p:nvSpPr>
        <p:spPr>
          <a:xfrm>
            <a:off x="1287861" y="3137008"/>
            <a:ext cx="15588291" cy="5539978"/>
          </a:xfrm>
          <a:prstGeom prst="rect">
            <a:avLst/>
          </a:prstGeom>
        </p:spPr>
        <p:txBody>
          <a:bodyPr wrap="square" lIns="0" tIns="0" rIns="0" bIns="0" rtlCol="0" anchor="t">
            <a:spAutoFit/>
          </a:bodyPr>
          <a:lstStyle/>
          <a:p>
            <a:pPr algn="just"/>
            <a:r>
              <a:rPr lang="en-US" sz="6000" b="1" dirty="0"/>
              <a:t>a. define beauty care and wellness and give examples;</a:t>
            </a:r>
          </a:p>
          <a:p>
            <a:pPr algn="just"/>
            <a:r>
              <a:rPr lang="en-US" sz="6000" b="1" dirty="0"/>
              <a:t>b. complete a beauty care and wellness assessment tool accurately and;</a:t>
            </a:r>
          </a:p>
          <a:p>
            <a:pPr algn="just"/>
            <a:r>
              <a:rPr lang="en-US" sz="6000" b="1" dirty="0"/>
              <a:t>c. recognize and value ways to stay healthy and beautiful.</a:t>
            </a:r>
          </a:p>
        </p:txBody>
      </p:sp>
      <p:sp>
        <p:nvSpPr>
          <p:cNvPr id="19" name="TextBox 19"/>
          <p:cNvSpPr txBox="1"/>
          <p:nvPr/>
        </p:nvSpPr>
        <p:spPr>
          <a:xfrm>
            <a:off x="1028700" y="2044451"/>
            <a:ext cx="10515520" cy="986424"/>
          </a:xfrm>
          <a:prstGeom prst="rect">
            <a:avLst/>
          </a:prstGeom>
        </p:spPr>
        <p:txBody>
          <a:bodyPr lIns="0" tIns="0" rIns="0" bIns="0" rtlCol="0" anchor="t">
            <a:spAutoFit/>
          </a:bodyPr>
          <a:lstStyle/>
          <a:p>
            <a:pPr marL="0" lvl="0" indent="0" algn="l">
              <a:lnSpc>
                <a:spcPts val="8177"/>
              </a:lnSpc>
              <a:spcBef>
                <a:spcPct val="0"/>
              </a:spcBef>
            </a:pPr>
            <a:r>
              <a:rPr lang="en-US" sz="5841" b="1" i="1" dirty="0">
                <a:solidFill>
                  <a:srgbClr val="705C40"/>
                </a:solidFill>
                <a:latin typeface="Calibri (MS) Bold Italics"/>
                <a:ea typeface="Calibri (MS) Bold Italics"/>
                <a:cs typeface="Calibri (MS) Bold Italics"/>
                <a:sym typeface="Calibri (MS) Bold Italics"/>
              </a:rPr>
              <a:t>LEARNING OBJECTIVES:</a:t>
            </a:r>
          </a:p>
        </p:txBody>
      </p:sp>
    </p:spTree>
    <p:extLst>
      <p:ext uri="{BB962C8B-B14F-4D97-AF65-F5344CB8AC3E}">
        <p14:creationId xmlns:p14="http://schemas.microsoft.com/office/powerpoint/2010/main" val="3926988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578</TotalTime>
  <Words>749</Words>
  <Application>Microsoft Office PowerPoint</Application>
  <PresentationFormat>Custom</PresentationFormat>
  <Paragraphs>190</Paragraphs>
  <Slides>34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Calibri (MS) Bold</vt:lpstr>
      <vt:lpstr>Calibri</vt:lpstr>
      <vt:lpstr>Arial</vt:lpstr>
      <vt:lpstr>Calibri (MS)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Jehoshua Academy of Marikina</dc:title>
  <dc:creator>Chennie Nicole Caga</dc:creator>
  <cp:lastModifiedBy>dhannylin@gmail.com</cp:lastModifiedBy>
  <cp:revision>35</cp:revision>
  <dcterms:created xsi:type="dcterms:W3CDTF">2006-08-16T00:00:00Z</dcterms:created>
  <dcterms:modified xsi:type="dcterms:W3CDTF">2025-12-19T06:35:50Z</dcterms:modified>
  <dc:identifier>DAG4z-tbGmQ</dc:identifier>
</cp:coreProperties>
</file>